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2" r:id="rId5"/>
    <p:sldMasterId id="2147483669" r:id="rId6"/>
  </p:sldMasterIdLst>
  <p:notesMasterIdLst>
    <p:notesMasterId r:id="rId15"/>
  </p:notesMasterIdLst>
  <p:sldIdLst>
    <p:sldId id="280" r:id="rId7"/>
    <p:sldId id="378" r:id="rId8"/>
    <p:sldId id="379" r:id="rId9"/>
    <p:sldId id="367" r:id="rId10"/>
    <p:sldId id="381" r:id="rId11"/>
    <p:sldId id="380" r:id="rId12"/>
    <p:sldId id="377" r:id="rId13"/>
    <p:sldId id="363" r:id="rId14"/>
  </p:sldIdLst>
  <p:sldSz cx="12801600" cy="9601200" type="A3"/>
  <p:notesSz cx="6797675" cy="9928225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E51CF5A-24EE-4CD6-AD64-1B459B126982}">
          <p14:sldIdLst>
            <p14:sldId id="280"/>
            <p14:sldId id="378"/>
            <p14:sldId id="379"/>
            <p14:sldId id="367"/>
            <p14:sldId id="381"/>
            <p14:sldId id="380"/>
            <p14:sldId id="377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югай Светлана Ильинична" initials="ЛСИ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89"/>
    <a:srgbClr val="EDF6D6"/>
    <a:srgbClr val="BDD391"/>
    <a:srgbClr val="B2CB7F"/>
    <a:srgbClr val="FFF4D1"/>
    <a:srgbClr val="FFE9A3"/>
    <a:srgbClr val="E5F2C4"/>
    <a:srgbClr val="D4EA9E"/>
    <a:srgbClr val="F9AD6F"/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6" autoAdjust="0"/>
    <p:restoredTop sz="99833" autoAdjust="0"/>
  </p:normalViewPr>
  <p:slideViewPr>
    <p:cSldViewPr>
      <p:cViewPr varScale="1">
        <p:scale>
          <a:sx n="83" d="100"/>
          <a:sy n="83" d="100"/>
        </p:scale>
        <p:origin x="1860" y="90"/>
      </p:cViewPr>
      <p:guideLst>
        <p:guide orient="horz" pos="3024"/>
        <p:guide pos="4032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200" d="100"/>
        <a:sy n="200" d="100"/>
      </p:scale>
      <p:origin x="0" y="-15414"/>
    </p:cViewPr>
  </p:sorterViewPr>
  <p:notesViewPr>
    <p:cSldViewPr>
      <p:cViewPr varScale="1">
        <p:scale>
          <a:sx n="59" d="100"/>
          <a:sy n="59" d="100"/>
        </p:scale>
        <p:origin x="323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19F954-02FF-4639-9249-FDE63878F5D2}" type="doc">
      <dgm:prSet loTypeId="urn:microsoft.com/office/officeart/2005/8/layout/hierarchy4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321E4634-07A1-4136-9EF4-2904800F49F4}">
      <dgm:prSet phldrT="[Текст]" custT="1"/>
      <dgm:spPr>
        <a:solidFill>
          <a:srgbClr val="FFDC6D">
            <a:alpha val="89804"/>
          </a:srgbClr>
        </a:solidFill>
        <a:ln w="3175" cap="flat" cmpd="sng" algn="ctr">
          <a:solidFill>
            <a:srgbClr val="F79646">
              <a:lumMod val="50000"/>
            </a:srgbClr>
          </a:solidFill>
          <a:prstDash val="solid"/>
        </a:ln>
        <a:effectLst/>
      </dgm:spPr>
      <dgm:t>
        <a:bodyPr spcFirstLastPara="0" vert="horz" wrap="square" lIns="64770" tIns="64770" rIns="64770" bIns="64770" numCol="1" spcCol="1270" anchor="ctr" anchorCtr="0"/>
        <a:lstStyle/>
        <a:p>
          <a:pPr marL="0" lvl="0" indent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Постановление Правительства РФ от 02.04.2020 </a:t>
          </a:r>
          <a:r>
            <a:rPr lang="ru-RU" sz="1800" b="1" kern="1200" dirty="0" smtClean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№ </a:t>
          </a:r>
          <a:r>
            <a:rPr lang="ru-RU" sz="1800" b="1" kern="1200" dirty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422 </a:t>
          </a:r>
          <a:endParaRPr lang="ru-RU" sz="1800" b="1" kern="1200" dirty="0" smtClean="0">
            <a:solidFill>
              <a:srgbClr val="EEECE1">
                <a:lumMod val="2500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smtClean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«Об </a:t>
          </a:r>
          <a:r>
            <a:rPr lang="ru-RU" sz="1800" b="1" kern="1200" dirty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утверждении Правил предоставления субсидий из федерального бюджета российским кредитным организациям на возмещение недополученных ими доходов по кредитам, выданным в 2020 году </a:t>
          </a:r>
          <a:r>
            <a:rPr lang="ru-RU" sz="1800" b="1" kern="1200" dirty="0" smtClean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юридическим лицам и индивидуальным предпринимателям </a:t>
          </a:r>
          <a:r>
            <a:rPr lang="ru-RU" sz="1800" b="1" kern="1200" dirty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на неотложные нужды для поддержки и сохранения </a:t>
          </a:r>
          <a:r>
            <a:rPr lang="ru-RU" sz="1800" b="1" kern="1200" dirty="0" smtClean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занятости»</a:t>
          </a:r>
          <a:endParaRPr lang="ru-RU" sz="1800" b="1" kern="1200" dirty="0">
            <a:solidFill>
              <a:srgbClr val="EEECE1">
                <a:lumMod val="2500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873D8DA-1ABF-4134-9CD5-4D3788720085}" type="parTrans" cxnId="{D08C5BBE-EBBC-468A-AAC8-4527176BBADF}">
      <dgm:prSet/>
      <dgm:spPr/>
      <dgm:t>
        <a:bodyPr/>
        <a:lstStyle/>
        <a:p>
          <a:endParaRPr lang="ru-RU" sz="2000"/>
        </a:p>
      </dgm:t>
    </dgm:pt>
    <dgm:pt modelId="{F1D8D273-4715-4012-AF89-03434F0A5D58}" type="sibTrans" cxnId="{D08C5BBE-EBBC-468A-AAC8-4527176BBADF}">
      <dgm:prSet/>
      <dgm:spPr/>
      <dgm:t>
        <a:bodyPr/>
        <a:lstStyle/>
        <a:p>
          <a:endParaRPr lang="ru-RU" sz="2000"/>
        </a:p>
      </dgm:t>
    </dgm:pt>
    <dgm:pt modelId="{012DE2F1-9B88-4556-AAB8-99DF8A3E9FCA}">
      <dgm:prSet phldrT="[Текст]" custT="1"/>
      <dgm:spPr>
        <a:solidFill>
          <a:srgbClr val="C2E175">
            <a:alpha val="50000"/>
          </a:srgbClr>
        </a:solidFill>
        <a:ln w="3175">
          <a:solidFill>
            <a:schemeClr val="accent3">
              <a:lumMod val="75000"/>
            </a:schemeClr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Беспроцентное </a:t>
          </a:r>
          <a:r>
            <a:rPr lang="ru-RU" sz="1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(до 6 мес.) кредитование на неотложные </a:t>
          </a:r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нужды для поддержания зарплатных фондов</a:t>
          </a:r>
          <a:endParaRPr lang="ru-RU" sz="1800" b="1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97E68E-8FCD-4B67-A859-1F4C27F01DD4}" type="parTrans" cxnId="{4CCEFCAC-7250-4588-8AAA-285DFDBE14BF}">
      <dgm:prSet/>
      <dgm:spPr/>
      <dgm:t>
        <a:bodyPr/>
        <a:lstStyle/>
        <a:p>
          <a:endParaRPr lang="ru-RU" sz="2000"/>
        </a:p>
      </dgm:t>
    </dgm:pt>
    <dgm:pt modelId="{AFE0333F-954F-48AE-83D9-D02C8A848E11}" type="sibTrans" cxnId="{4CCEFCAC-7250-4588-8AAA-285DFDBE14BF}">
      <dgm:prSet/>
      <dgm:spPr/>
      <dgm:t>
        <a:bodyPr/>
        <a:lstStyle/>
        <a:p>
          <a:endParaRPr lang="ru-RU" sz="2000"/>
        </a:p>
      </dgm:t>
    </dgm:pt>
    <dgm:pt modelId="{6ECFD559-B052-4D84-B7E9-AF869DE4C5EB}">
      <dgm:prSet phldrT="[Текст]" custT="1"/>
      <dgm:spPr>
        <a:ln w="31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Механизм льготного кредитования </a:t>
          </a:r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ЮЛ и ИП для </a:t>
          </a:r>
          <a:r>
            <a:rPr lang="ru-RU" sz="1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поддержки и сохранения занятости </a:t>
          </a:r>
          <a:endParaRPr lang="ru-RU" sz="1800" b="1" dirty="0" smtClean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субсидии предоставляются Минэкономразвития России)</a:t>
          </a:r>
        </a:p>
      </dgm:t>
    </dgm:pt>
    <dgm:pt modelId="{3D0C65D0-99B3-4CF1-B73E-1CB13CB57055}" type="sibTrans" cxnId="{C43C89F3-5F71-4CCE-B2A5-E8CF699754A6}">
      <dgm:prSet/>
      <dgm:spPr/>
      <dgm:t>
        <a:bodyPr/>
        <a:lstStyle/>
        <a:p>
          <a:endParaRPr lang="ru-RU" sz="2000"/>
        </a:p>
      </dgm:t>
    </dgm:pt>
    <dgm:pt modelId="{1A1A470D-173E-4406-9104-49093DE78DE0}" type="parTrans" cxnId="{C43C89F3-5F71-4CCE-B2A5-E8CF699754A6}">
      <dgm:prSet/>
      <dgm:spPr/>
      <dgm:t>
        <a:bodyPr/>
        <a:lstStyle/>
        <a:p>
          <a:endParaRPr lang="ru-RU" sz="2000"/>
        </a:p>
      </dgm:t>
    </dgm:pt>
    <dgm:pt modelId="{A847C00A-2159-491E-835B-82F8EE713FE5}" type="pres">
      <dgm:prSet presAssocID="{7A19F954-02FF-4639-9249-FDE63878F5D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048BB1F-6B2F-41EB-8EE5-5A64207F2AC1}" type="pres">
      <dgm:prSet presAssocID="{321E4634-07A1-4136-9EF4-2904800F49F4}" presName="vertOne" presStyleCnt="0"/>
      <dgm:spPr/>
    </dgm:pt>
    <dgm:pt modelId="{F37B823D-F6F1-4DBE-8886-3BB62AF06471}" type="pres">
      <dgm:prSet presAssocID="{321E4634-07A1-4136-9EF4-2904800F49F4}" presName="txOne" presStyleLbl="node0" presStyleIdx="0" presStyleCnt="1" custScaleY="66492" custLinFactNeighborX="-223" custLinFactNeighborY="-11134">
        <dgm:presLayoutVars>
          <dgm:chPref val="3"/>
        </dgm:presLayoutVars>
      </dgm:prSet>
      <dgm:spPr>
        <a:xfrm>
          <a:off x="635" y="2187"/>
          <a:ext cx="11614467" cy="2066263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160D592-92BD-4934-9AA8-EB90E2D6A4E8}" type="pres">
      <dgm:prSet presAssocID="{321E4634-07A1-4136-9EF4-2904800F49F4}" presName="parTransOne" presStyleCnt="0"/>
      <dgm:spPr/>
    </dgm:pt>
    <dgm:pt modelId="{CEF2E367-EAAF-4B50-B63E-78B0E079E8FE}" type="pres">
      <dgm:prSet presAssocID="{321E4634-07A1-4136-9EF4-2904800F49F4}" presName="horzOne" presStyleCnt="0"/>
      <dgm:spPr/>
    </dgm:pt>
    <dgm:pt modelId="{A051D755-51C9-4C1B-8F8E-4CF6FB0A0772}" type="pres">
      <dgm:prSet presAssocID="{6ECFD559-B052-4D84-B7E9-AF869DE4C5EB}" presName="vertTwo" presStyleCnt="0"/>
      <dgm:spPr/>
    </dgm:pt>
    <dgm:pt modelId="{EAE61F14-39FB-4D87-8D17-22939894C052}" type="pres">
      <dgm:prSet presAssocID="{6ECFD559-B052-4D84-B7E9-AF869DE4C5EB}" presName="txTwo" presStyleLbl="node2" presStyleIdx="0" presStyleCnt="1" custScaleY="30085" custLinFactNeighborX="-92" custLinFactNeighborY="-265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B1569F-83AD-457A-84EB-9F9ADF150594}" type="pres">
      <dgm:prSet presAssocID="{6ECFD559-B052-4D84-B7E9-AF869DE4C5EB}" presName="parTransTwo" presStyleCnt="0"/>
      <dgm:spPr/>
    </dgm:pt>
    <dgm:pt modelId="{42A6F055-F4F2-4992-BDDC-27CDF9EC9662}" type="pres">
      <dgm:prSet presAssocID="{6ECFD559-B052-4D84-B7E9-AF869DE4C5EB}" presName="horzTwo" presStyleCnt="0"/>
      <dgm:spPr/>
    </dgm:pt>
    <dgm:pt modelId="{C6AFA330-DD21-48BA-876B-A26B1096CFE8}" type="pres">
      <dgm:prSet presAssocID="{012DE2F1-9B88-4556-AAB8-99DF8A3E9FCA}" presName="vertThree" presStyleCnt="0"/>
      <dgm:spPr/>
    </dgm:pt>
    <dgm:pt modelId="{570DC6AB-6D31-4C3A-85F2-4AF430B599B8}" type="pres">
      <dgm:prSet presAssocID="{012DE2F1-9B88-4556-AAB8-99DF8A3E9FCA}" presName="txThree" presStyleLbl="node3" presStyleIdx="0" presStyleCnt="1" custScaleY="76501" custLinFactNeighborX="-2205" custLinFactNeighborY="-46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55E1A0-1B46-4BBC-A81F-08ECBA81FC5E}" type="pres">
      <dgm:prSet presAssocID="{012DE2F1-9B88-4556-AAB8-99DF8A3E9FCA}" presName="horzThree" presStyleCnt="0"/>
      <dgm:spPr/>
    </dgm:pt>
  </dgm:ptLst>
  <dgm:cxnLst>
    <dgm:cxn modelId="{D08C5BBE-EBBC-468A-AAC8-4527176BBADF}" srcId="{7A19F954-02FF-4639-9249-FDE63878F5D2}" destId="{321E4634-07A1-4136-9EF4-2904800F49F4}" srcOrd="0" destOrd="0" parTransId="{C873D8DA-1ABF-4134-9CD5-4D3788720085}" sibTransId="{F1D8D273-4715-4012-AF89-03434F0A5D58}"/>
    <dgm:cxn modelId="{EB0CD102-32D4-4E57-9A26-D8EE02A4B393}" type="presOf" srcId="{321E4634-07A1-4136-9EF4-2904800F49F4}" destId="{F37B823D-F6F1-4DBE-8886-3BB62AF06471}" srcOrd="0" destOrd="0" presId="urn:microsoft.com/office/officeart/2005/8/layout/hierarchy4"/>
    <dgm:cxn modelId="{4CCEFCAC-7250-4588-8AAA-285DFDBE14BF}" srcId="{6ECFD559-B052-4D84-B7E9-AF869DE4C5EB}" destId="{012DE2F1-9B88-4556-AAB8-99DF8A3E9FCA}" srcOrd="0" destOrd="0" parTransId="{D797E68E-8FCD-4B67-A859-1F4C27F01DD4}" sibTransId="{AFE0333F-954F-48AE-83D9-D02C8A848E11}"/>
    <dgm:cxn modelId="{E3782D41-0009-4962-95FC-2405DCBFD480}" type="presOf" srcId="{012DE2F1-9B88-4556-AAB8-99DF8A3E9FCA}" destId="{570DC6AB-6D31-4C3A-85F2-4AF430B599B8}" srcOrd="0" destOrd="0" presId="urn:microsoft.com/office/officeart/2005/8/layout/hierarchy4"/>
    <dgm:cxn modelId="{F80EEEF6-D9F8-4317-AA70-54217344FC51}" type="presOf" srcId="{7A19F954-02FF-4639-9249-FDE63878F5D2}" destId="{A847C00A-2159-491E-835B-82F8EE713FE5}" srcOrd="0" destOrd="0" presId="urn:microsoft.com/office/officeart/2005/8/layout/hierarchy4"/>
    <dgm:cxn modelId="{87407D37-9A72-4FB1-8BBB-A104A43D2DC7}" type="presOf" srcId="{6ECFD559-B052-4D84-B7E9-AF869DE4C5EB}" destId="{EAE61F14-39FB-4D87-8D17-22939894C052}" srcOrd="0" destOrd="0" presId="urn:microsoft.com/office/officeart/2005/8/layout/hierarchy4"/>
    <dgm:cxn modelId="{C43C89F3-5F71-4CCE-B2A5-E8CF699754A6}" srcId="{321E4634-07A1-4136-9EF4-2904800F49F4}" destId="{6ECFD559-B052-4D84-B7E9-AF869DE4C5EB}" srcOrd="0" destOrd="0" parTransId="{1A1A470D-173E-4406-9104-49093DE78DE0}" sibTransId="{3D0C65D0-99B3-4CF1-B73E-1CB13CB57055}"/>
    <dgm:cxn modelId="{9440635C-19D6-4990-B2F3-A02E600284BE}" type="presParOf" srcId="{A847C00A-2159-491E-835B-82F8EE713FE5}" destId="{E048BB1F-6B2F-41EB-8EE5-5A64207F2AC1}" srcOrd="0" destOrd="0" presId="urn:microsoft.com/office/officeart/2005/8/layout/hierarchy4"/>
    <dgm:cxn modelId="{28B5B2FC-C4AE-4217-8FD8-4EA216366986}" type="presParOf" srcId="{E048BB1F-6B2F-41EB-8EE5-5A64207F2AC1}" destId="{F37B823D-F6F1-4DBE-8886-3BB62AF06471}" srcOrd="0" destOrd="0" presId="urn:microsoft.com/office/officeart/2005/8/layout/hierarchy4"/>
    <dgm:cxn modelId="{551B90BA-BE1F-4ED3-BA05-135A828A3ECA}" type="presParOf" srcId="{E048BB1F-6B2F-41EB-8EE5-5A64207F2AC1}" destId="{A160D592-92BD-4934-9AA8-EB90E2D6A4E8}" srcOrd="1" destOrd="0" presId="urn:microsoft.com/office/officeart/2005/8/layout/hierarchy4"/>
    <dgm:cxn modelId="{A08518F9-C741-4792-BE61-0EE65CEC20AE}" type="presParOf" srcId="{E048BB1F-6B2F-41EB-8EE5-5A64207F2AC1}" destId="{CEF2E367-EAAF-4B50-B63E-78B0E079E8FE}" srcOrd="2" destOrd="0" presId="urn:microsoft.com/office/officeart/2005/8/layout/hierarchy4"/>
    <dgm:cxn modelId="{100D94FB-BC26-471A-92FF-996407A6C6BF}" type="presParOf" srcId="{CEF2E367-EAAF-4B50-B63E-78B0E079E8FE}" destId="{A051D755-51C9-4C1B-8F8E-4CF6FB0A0772}" srcOrd="0" destOrd="0" presId="urn:microsoft.com/office/officeart/2005/8/layout/hierarchy4"/>
    <dgm:cxn modelId="{B10060D6-AF24-40A8-9A82-AAF1EC4D912B}" type="presParOf" srcId="{A051D755-51C9-4C1B-8F8E-4CF6FB0A0772}" destId="{EAE61F14-39FB-4D87-8D17-22939894C052}" srcOrd="0" destOrd="0" presId="urn:microsoft.com/office/officeart/2005/8/layout/hierarchy4"/>
    <dgm:cxn modelId="{91F47230-6ECC-4DEA-95EC-91B3811AD29F}" type="presParOf" srcId="{A051D755-51C9-4C1B-8F8E-4CF6FB0A0772}" destId="{E7B1569F-83AD-457A-84EB-9F9ADF150594}" srcOrd="1" destOrd="0" presId="urn:microsoft.com/office/officeart/2005/8/layout/hierarchy4"/>
    <dgm:cxn modelId="{706555A7-CF6A-4305-987A-1CEAE5FF8DFB}" type="presParOf" srcId="{A051D755-51C9-4C1B-8F8E-4CF6FB0A0772}" destId="{42A6F055-F4F2-4992-BDDC-27CDF9EC9662}" srcOrd="2" destOrd="0" presId="urn:microsoft.com/office/officeart/2005/8/layout/hierarchy4"/>
    <dgm:cxn modelId="{29C70B33-48D8-4F5C-AEBA-3F2760410F0B}" type="presParOf" srcId="{42A6F055-F4F2-4992-BDDC-27CDF9EC9662}" destId="{C6AFA330-DD21-48BA-876B-A26B1096CFE8}" srcOrd="0" destOrd="0" presId="urn:microsoft.com/office/officeart/2005/8/layout/hierarchy4"/>
    <dgm:cxn modelId="{0E3CC5F4-35EA-4552-A618-F064A497A526}" type="presParOf" srcId="{C6AFA330-DD21-48BA-876B-A26B1096CFE8}" destId="{570DC6AB-6D31-4C3A-85F2-4AF430B599B8}" srcOrd="0" destOrd="0" presId="urn:microsoft.com/office/officeart/2005/8/layout/hierarchy4"/>
    <dgm:cxn modelId="{497F6F4D-8A06-4692-BC50-6BBA9FFC4A28}" type="presParOf" srcId="{C6AFA330-DD21-48BA-876B-A26B1096CFE8}" destId="{DB55E1A0-1B46-4BBC-A81F-08ECBA81FC5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B823D-F6F1-4DBE-8886-3BB62AF06471}">
      <dsp:nvSpPr>
        <dsp:cNvPr id="0" name=""/>
        <dsp:cNvSpPr/>
      </dsp:nvSpPr>
      <dsp:spPr>
        <a:xfrm>
          <a:off x="0" y="0"/>
          <a:ext cx="11604394" cy="2174647"/>
        </a:xfrm>
        <a:prstGeom prst="roundRect">
          <a:avLst>
            <a:gd name="adj" fmla="val 10000"/>
          </a:avLst>
        </a:prstGeom>
        <a:solidFill>
          <a:srgbClr val="FFDC6D">
            <a:alpha val="89804"/>
          </a:srgbClr>
        </a:solidFill>
        <a:ln w="3175" cap="flat" cmpd="sng" algn="ctr">
          <a:solidFill>
            <a:srgbClr val="F79646">
              <a:lumMod val="5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Постановление Правительства РФ от 02.04.2020 </a:t>
          </a:r>
          <a:r>
            <a:rPr lang="ru-RU" sz="1800" b="1" kern="1200" dirty="0" smtClean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№ </a:t>
          </a:r>
          <a:r>
            <a:rPr lang="ru-RU" sz="1800" b="1" kern="1200" dirty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422 </a:t>
          </a:r>
          <a:endParaRPr lang="ru-RU" sz="1800" b="1" kern="1200" dirty="0" smtClean="0">
            <a:solidFill>
              <a:srgbClr val="EEECE1">
                <a:lumMod val="2500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smtClean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«Об </a:t>
          </a:r>
          <a:r>
            <a:rPr lang="ru-RU" sz="1800" b="1" kern="1200" dirty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утверждении Правил предоставления субсидий из федерального бюджета российским кредитным организациям на возмещение недополученных ими доходов по кредитам, выданным в 2020 году </a:t>
          </a:r>
          <a:r>
            <a:rPr lang="ru-RU" sz="1800" b="1" kern="1200" dirty="0" smtClean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юридическим лицам и индивидуальным предпринимателям </a:t>
          </a:r>
          <a:r>
            <a:rPr lang="ru-RU" sz="1800" b="1" kern="1200" dirty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на неотложные нужды для поддержки и сохранения </a:t>
          </a:r>
          <a:r>
            <a:rPr lang="ru-RU" sz="1800" b="1" kern="1200" dirty="0" smtClean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занятости»</a:t>
          </a:r>
          <a:endParaRPr lang="ru-RU" sz="1800" b="1" kern="1200" dirty="0">
            <a:solidFill>
              <a:srgbClr val="EEECE1">
                <a:lumMod val="2500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3693" y="63693"/>
        <a:ext cx="11477008" cy="2047261"/>
      </dsp:txXfrm>
    </dsp:sp>
    <dsp:sp modelId="{EAE61F14-39FB-4D87-8D17-22939894C052}">
      <dsp:nvSpPr>
        <dsp:cNvPr id="0" name=""/>
        <dsp:cNvSpPr/>
      </dsp:nvSpPr>
      <dsp:spPr>
        <a:xfrm>
          <a:off x="6343" y="2426698"/>
          <a:ext cx="11581740" cy="983942"/>
        </a:xfrm>
        <a:prstGeom prst="roundRect">
          <a:avLst>
            <a:gd name="adj" fmla="val 10000"/>
          </a:avLst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Механизм льготного кредитования </a:t>
          </a: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ЮЛ и ИП для </a:t>
          </a:r>
          <a:r>
            <a:rPr lang="ru-RU" sz="1800" b="1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поддержки и сохранения занятости </a:t>
          </a:r>
          <a:endParaRPr lang="ru-RU" sz="1800" b="1" kern="1200" dirty="0" smtClean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800" b="1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субсидии предоставляются Минэкономразвития России)</a:t>
          </a:r>
        </a:p>
      </dsp:txBody>
      <dsp:txXfrm>
        <a:off x="35162" y="2455517"/>
        <a:ext cx="11524102" cy="926304"/>
      </dsp:txXfrm>
    </dsp:sp>
    <dsp:sp modelId="{570DC6AB-6D31-4C3A-85F2-4AF430B599B8}">
      <dsp:nvSpPr>
        <dsp:cNvPr id="0" name=""/>
        <dsp:cNvSpPr/>
      </dsp:nvSpPr>
      <dsp:spPr>
        <a:xfrm>
          <a:off x="0" y="3684264"/>
          <a:ext cx="11581740" cy="2501996"/>
        </a:xfrm>
        <a:prstGeom prst="roundRect">
          <a:avLst>
            <a:gd name="adj" fmla="val 10000"/>
          </a:avLst>
        </a:prstGeom>
        <a:solidFill>
          <a:srgbClr val="C2E175">
            <a:alpha val="50000"/>
          </a:srgbClr>
        </a:solidFill>
        <a:ln w="317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Беспроцентное </a:t>
          </a:r>
          <a:r>
            <a:rPr lang="ru-RU" sz="1800" b="1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(до 6 мес.) кредитование на неотложные </a:t>
          </a: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нужды для поддержания зарплатных фондов</a:t>
          </a:r>
          <a:endParaRPr lang="ru-RU" sz="1800" b="1" kern="1200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281" y="3757545"/>
        <a:ext cx="11435178" cy="2355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4"/>
            <a:ext cx="2946400" cy="496887"/>
          </a:xfrm>
          <a:prstGeom prst="rect">
            <a:avLst/>
          </a:prstGeom>
        </p:spPr>
        <p:txBody>
          <a:bodyPr vert="horz" lIns="93676" tIns="46837" rIns="93676" bIns="46837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0" y="14"/>
            <a:ext cx="2946400" cy="496887"/>
          </a:xfrm>
          <a:prstGeom prst="rect">
            <a:avLst/>
          </a:prstGeom>
        </p:spPr>
        <p:txBody>
          <a:bodyPr vert="horz" lIns="93676" tIns="46837" rIns="93676" bIns="46837" rtlCol="0"/>
          <a:lstStyle>
            <a:lvl1pPr algn="r">
              <a:defRPr sz="1100"/>
            </a:lvl1pPr>
          </a:lstStyle>
          <a:p>
            <a:fld id="{9CFFD9CC-76D8-4C9A-8DA3-2AB54A554D69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76" tIns="46837" rIns="93676" bIns="4683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62" y="4716471"/>
            <a:ext cx="5438775" cy="4467225"/>
          </a:xfrm>
          <a:prstGeom prst="rect">
            <a:avLst/>
          </a:prstGeom>
        </p:spPr>
        <p:txBody>
          <a:bodyPr vert="horz" lIns="93676" tIns="46837" rIns="93676" bIns="4683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62"/>
            <a:ext cx="2946400" cy="496887"/>
          </a:xfrm>
          <a:prstGeom prst="rect">
            <a:avLst/>
          </a:prstGeom>
        </p:spPr>
        <p:txBody>
          <a:bodyPr vert="horz" lIns="93676" tIns="46837" rIns="93676" bIns="46837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0" y="9429762"/>
            <a:ext cx="2946400" cy="496887"/>
          </a:xfrm>
          <a:prstGeom prst="rect">
            <a:avLst/>
          </a:prstGeom>
        </p:spPr>
        <p:txBody>
          <a:bodyPr vert="horz" lIns="93676" tIns="46837" rIns="93676" bIns="46837" rtlCol="0" anchor="b"/>
          <a:lstStyle>
            <a:lvl1pPr algn="r">
              <a:defRPr sz="1100"/>
            </a:lvl1pPr>
          </a:lstStyle>
          <a:p>
            <a:fld id="{35B6D981-6F97-41A0-832B-17A7132D2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584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CAB64AF-FF5F-4F1D-B538-ACAB5B218672}" type="datetime1">
              <a:rPr lang="ru-RU" smtClean="0"/>
              <a:t>21.07.2020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119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CAB64AF-FF5F-4F1D-B538-ACAB5B218672}" type="datetime1">
              <a:rPr lang="ru-RU" smtClean="0"/>
              <a:t>21.07.2020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11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5.xml"/><Relationship Id="rId7" Type="http://schemas.openxmlformats.org/officeDocument/2006/relationships/image" Target="../media/image7.png"/><Relationship Id="rId2" Type="http://schemas.openxmlformats.org/officeDocument/2006/relationships/tags" Target="../tags/tag4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7.xml"/><Relationship Id="rId7" Type="http://schemas.openxmlformats.org/officeDocument/2006/relationships/image" Target="../media/image8.jpeg"/><Relationship Id="rId2" Type="http://schemas.openxmlformats.org/officeDocument/2006/relationships/tags" Target="../tags/tag4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9.xml"/><Relationship Id="rId7" Type="http://schemas.openxmlformats.org/officeDocument/2006/relationships/image" Target="../media/image10.jpeg"/><Relationship Id="rId2" Type="http://schemas.openxmlformats.org/officeDocument/2006/relationships/tags" Target="../tags/tag4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1.xml"/><Relationship Id="rId7" Type="http://schemas.openxmlformats.org/officeDocument/2006/relationships/image" Target="../media/image12.jpeg"/><Relationship Id="rId2" Type="http://schemas.openxmlformats.org/officeDocument/2006/relationships/tags" Target="../tags/tag5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13.emf"/><Relationship Id="rId2" Type="http://schemas.openxmlformats.org/officeDocument/2006/relationships/tags" Target="../tags/tag6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6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56C6-D47B-49B4-B9AC-A94CD82A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21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56C6-D47B-49B4-B9AC-A94CD82A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8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56C6-D47B-49B4-B9AC-A94CD82A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35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927055" cy="9699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694" y="748155"/>
            <a:ext cx="5835808" cy="887520"/>
          </a:xfrm>
        </p:spPr>
        <p:txBody>
          <a:bodyPr anchor="ctr">
            <a:normAutofit/>
          </a:bodyPr>
          <a:lstStyle>
            <a:lvl1pPr>
              <a:defRPr sz="2240"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695" y="2186940"/>
            <a:ext cx="11615173" cy="6258560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65798" y="9138809"/>
            <a:ext cx="2987040" cy="511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39119" y="748154"/>
            <a:ext cx="4480262" cy="88751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748156"/>
            <a:ext cx="176400" cy="887519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924914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271520"/>
            <a:ext cx="12801600" cy="3040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6379" y="3556000"/>
            <a:ext cx="5304361" cy="2453640"/>
          </a:xfrm>
        </p:spPr>
        <p:txBody>
          <a:bodyPr bIns="187200" anchor="ctr">
            <a:normAutofit/>
          </a:bodyPr>
          <a:lstStyle>
            <a:lvl1pPr algn="l">
              <a:defRPr sz="3360" b="1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119" y="748154"/>
            <a:ext cx="4480262" cy="88751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748156"/>
            <a:ext cx="176400" cy="887519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6379" y="748157"/>
            <a:ext cx="5304361" cy="887520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18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270" y="2270"/>
          <a:ext cx="2267" cy="2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0" y="2270"/>
                        <a:ext cx="2267" cy="2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6778" cy="2267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360" b="1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616379" y="6675481"/>
            <a:ext cx="5304361" cy="30774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96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616379" y="7337046"/>
            <a:ext cx="5304361" cy="30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960" baseline="0" dirty="0">
                <a:solidFill>
                  <a:schemeClr val="accent6"/>
                </a:solidFill>
                <a:latin typeface="+mn-lt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616378" y="9118940"/>
            <a:ext cx="8902060" cy="34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1149683" eaLnBrk="0" hangingPunct="0"/>
            <a:r>
              <a:rPr lang="ru-RU" sz="1120" baseline="0" dirty="0">
                <a:solidFill>
                  <a:schemeClr val="accent6"/>
                </a:solidFill>
                <a:latin typeface="+mn-lt"/>
              </a:rPr>
              <a:t>КОНФИДЕНЦИАЛЬНАЯ ИНФОРМАЦИЯ, СОБСТВЕННОСТЬ ООО</a:t>
            </a:r>
            <a:r>
              <a:rPr lang="en-US" sz="1120" baseline="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ru-RU" sz="1120" baseline="0" dirty="0">
                <a:solidFill>
                  <a:schemeClr val="accent6"/>
                </a:solidFill>
                <a:latin typeface="+mn-lt"/>
              </a:rPr>
              <a:t>"Мак-</a:t>
            </a:r>
            <a:r>
              <a:rPr lang="ru-RU" sz="1120" baseline="0" dirty="0" err="1">
                <a:solidFill>
                  <a:schemeClr val="accent6"/>
                </a:solidFill>
                <a:latin typeface="+mn-lt"/>
              </a:rPr>
              <a:t>Кинзи</a:t>
            </a:r>
            <a:r>
              <a:rPr lang="ru-RU" sz="1120" baseline="0" dirty="0">
                <a:solidFill>
                  <a:schemeClr val="accent6"/>
                </a:solidFill>
                <a:latin typeface="+mn-lt"/>
              </a:rPr>
              <a:t> и Компания </a:t>
            </a:r>
            <a:r>
              <a:rPr lang="ru-RU" sz="1120" baseline="0" dirty="0" err="1">
                <a:solidFill>
                  <a:schemeClr val="accent6"/>
                </a:solidFill>
                <a:latin typeface="+mn-lt"/>
              </a:rPr>
              <a:t>СиАйЭс</a:t>
            </a:r>
            <a:r>
              <a:rPr lang="ru-RU" sz="1120" baseline="0" dirty="0">
                <a:solidFill>
                  <a:schemeClr val="accent6"/>
                </a:solidFill>
                <a:latin typeface="+mn-lt"/>
              </a:rPr>
              <a:t>"</a:t>
            </a:r>
          </a:p>
          <a:p>
            <a:pPr defTabSz="1149683" eaLnBrk="0" hangingPunct="0"/>
            <a:r>
              <a:rPr lang="ru-RU" sz="1120" baseline="0" dirty="0">
                <a:solidFill>
                  <a:schemeClr val="accent6"/>
                </a:solidFill>
                <a:latin typeface="+mn-lt"/>
              </a:rPr>
              <a:t>Любое использование этого документа без специального разрешения ООО "Мак-</a:t>
            </a:r>
            <a:r>
              <a:rPr lang="ru-RU" sz="1120" baseline="0" dirty="0" err="1">
                <a:solidFill>
                  <a:schemeClr val="accent6"/>
                </a:solidFill>
                <a:latin typeface="+mn-lt"/>
              </a:rPr>
              <a:t>Кинзи</a:t>
            </a:r>
            <a:r>
              <a:rPr lang="ru-RU" sz="1120" baseline="0" dirty="0">
                <a:solidFill>
                  <a:schemeClr val="accent6"/>
                </a:solidFill>
                <a:latin typeface="+mn-lt"/>
              </a:rPr>
              <a:t> и Компания </a:t>
            </a:r>
            <a:r>
              <a:rPr lang="ru-RU" sz="1120" baseline="0" dirty="0" err="1">
                <a:solidFill>
                  <a:schemeClr val="accent6"/>
                </a:solidFill>
                <a:latin typeface="+mn-lt"/>
              </a:rPr>
              <a:t>СиАйЭс</a:t>
            </a:r>
            <a:r>
              <a:rPr lang="ru-RU" sz="1120" baseline="0" dirty="0">
                <a:solidFill>
                  <a:schemeClr val="accent6"/>
                </a:solidFill>
                <a:latin typeface="+mn-lt"/>
              </a:rPr>
              <a:t>" строго запрещено</a:t>
            </a:r>
          </a:p>
        </p:txBody>
      </p:sp>
      <p:pic>
        <p:nvPicPr>
          <p:cNvPr id="23" name="Picture 22" descr="Pattern.png">
            <a:extLst>
              <a:ext uri="{FF2B5EF4-FFF2-40B4-BE49-F238E27FC236}">
                <a16:creationId xmlns:a16="http://schemas.microsoft.com/office/drawing/2014/main" id="{D7E305F5-2A09-4F0A-ADFF-3FEC17400C7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71520"/>
            <a:ext cx="12801600" cy="3040380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616379" y="3556000"/>
            <a:ext cx="5304361" cy="245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8720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ru-RU" sz="3360" kern="0" cap="none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pic>
        <p:nvPicPr>
          <p:cNvPr id="25" name="Picture 24" descr="Logo.png">
            <a:extLst>
              <a:ext uri="{FF2B5EF4-FFF2-40B4-BE49-F238E27FC236}">
                <a16:creationId xmlns:a16="http://schemas.microsoft.com/office/drawing/2014/main" id="{70CF5DF3-4F92-4BA2-BAA9-A0A9FDF3CB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9119" y="748156"/>
            <a:ext cx="4462482" cy="88751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3BC12E5-1609-45EC-970C-712EF806F362}"/>
              </a:ext>
            </a:extLst>
          </p:cNvPr>
          <p:cNvSpPr>
            <a:spLocks/>
          </p:cNvSpPr>
          <p:nvPr userDrawn="1"/>
        </p:nvSpPr>
        <p:spPr>
          <a:xfrm>
            <a:off x="0" y="748156"/>
            <a:ext cx="176400" cy="887519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828525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270" y="2270"/>
          <a:ext cx="2267" cy="2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0" y="2270"/>
                        <a:ext cx="2267" cy="2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6778" cy="2267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360" b="1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20850" y="7629665"/>
            <a:ext cx="10709481" cy="3447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2240" kern="0" noProof="0" dirty="0">
                <a:latin typeface="Arial"/>
                <a:cs typeface="Arial"/>
              </a:defRPr>
            </a:lvl1pPr>
          </a:lstStyle>
          <a:p>
            <a:pPr lvl="0">
              <a:buNone/>
            </a:pPr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820850" y="8371782"/>
            <a:ext cx="5304361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680" baseline="0" dirty="0">
                <a:solidFill>
                  <a:schemeClr val="tx1"/>
                </a:solidFill>
                <a:latin typeface="+mn-lt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820850" y="9154501"/>
            <a:ext cx="10709481" cy="34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1149683" eaLnBrk="0" hangingPunct="0"/>
            <a:r>
              <a:rPr lang="ru-RU" sz="1120" baseline="0" dirty="0">
                <a:solidFill>
                  <a:schemeClr val="accent6"/>
                </a:solidFill>
                <a:latin typeface="+mn-lt"/>
              </a:rPr>
              <a:t>КОНФИДЕНЦИАЛЬНАЯ ИНФОРМАЦИЯ, СОБСТВЕННОСТЬ ООО</a:t>
            </a:r>
            <a:r>
              <a:rPr lang="en-US" sz="1120" baseline="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ru-RU" sz="1120" baseline="0" dirty="0">
                <a:solidFill>
                  <a:schemeClr val="accent6"/>
                </a:solidFill>
                <a:latin typeface="+mn-lt"/>
              </a:rPr>
              <a:t>"Мак-</a:t>
            </a:r>
            <a:r>
              <a:rPr lang="ru-RU" sz="1120" baseline="0" dirty="0" err="1">
                <a:solidFill>
                  <a:schemeClr val="accent6"/>
                </a:solidFill>
                <a:latin typeface="+mn-lt"/>
              </a:rPr>
              <a:t>Кинзи</a:t>
            </a:r>
            <a:r>
              <a:rPr lang="ru-RU" sz="1120" baseline="0" dirty="0">
                <a:solidFill>
                  <a:schemeClr val="accent6"/>
                </a:solidFill>
                <a:latin typeface="+mn-lt"/>
              </a:rPr>
              <a:t> и Компания </a:t>
            </a:r>
            <a:r>
              <a:rPr lang="ru-RU" sz="1120" baseline="0" dirty="0" err="1">
                <a:solidFill>
                  <a:schemeClr val="accent6"/>
                </a:solidFill>
                <a:latin typeface="+mn-lt"/>
              </a:rPr>
              <a:t>СиАйЭс</a:t>
            </a:r>
            <a:r>
              <a:rPr lang="ru-RU" sz="1120" baseline="0" dirty="0">
                <a:solidFill>
                  <a:schemeClr val="accent6"/>
                </a:solidFill>
                <a:latin typeface="+mn-lt"/>
              </a:rPr>
              <a:t>"</a:t>
            </a:r>
          </a:p>
          <a:p>
            <a:pPr defTabSz="1149683" eaLnBrk="0" hangingPunct="0"/>
            <a:r>
              <a:rPr lang="ru-RU" sz="1120" baseline="0" dirty="0">
                <a:solidFill>
                  <a:schemeClr val="accent6"/>
                </a:solidFill>
                <a:latin typeface="+mn-lt"/>
              </a:rPr>
              <a:t>Любое использование этого документа без специального разрешения ООО "Мак-</a:t>
            </a:r>
            <a:r>
              <a:rPr lang="ru-RU" sz="1120" baseline="0" dirty="0" err="1">
                <a:solidFill>
                  <a:schemeClr val="accent6"/>
                </a:solidFill>
                <a:latin typeface="+mn-lt"/>
              </a:rPr>
              <a:t>Кинзи</a:t>
            </a:r>
            <a:r>
              <a:rPr lang="ru-RU" sz="1120" baseline="0" dirty="0">
                <a:solidFill>
                  <a:schemeClr val="accent6"/>
                </a:solidFill>
                <a:latin typeface="+mn-lt"/>
              </a:rPr>
              <a:t> и Компания </a:t>
            </a:r>
            <a:r>
              <a:rPr lang="ru-RU" sz="1120" baseline="0" dirty="0" err="1">
                <a:solidFill>
                  <a:schemeClr val="accent6"/>
                </a:solidFill>
                <a:latin typeface="+mn-lt"/>
              </a:rPr>
              <a:t>СиАйЭс</a:t>
            </a:r>
            <a:r>
              <a:rPr lang="ru-RU" sz="1120" baseline="0" dirty="0">
                <a:solidFill>
                  <a:schemeClr val="accent6"/>
                </a:solidFill>
                <a:latin typeface="+mn-lt"/>
              </a:rPr>
              <a:t>" строго запрещено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820850" y="6272147"/>
            <a:ext cx="10709481" cy="118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ru-RU" sz="3360" kern="0" noProof="0" dirty="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pic>
        <p:nvPicPr>
          <p:cNvPr id="11" name="Picture 10" descr="Covers Fields.jpg">
            <a:extLst>
              <a:ext uri="{FF2B5EF4-FFF2-40B4-BE49-F238E27FC236}">
                <a16:creationId xmlns:a16="http://schemas.microsoft.com/office/drawing/2014/main" id="{3B63D4F5-12E2-4764-BAE5-7B9756B83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801601" cy="6049523"/>
          </a:xfrm>
          <a:prstGeom prst="rect">
            <a:avLst/>
          </a:prstGeom>
        </p:spPr>
      </p:pic>
      <p:pic>
        <p:nvPicPr>
          <p:cNvPr id="12" name="Picture 11" descr="Logo.png">
            <a:extLst>
              <a:ext uri="{FF2B5EF4-FFF2-40B4-BE49-F238E27FC236}">
                <a16:creationId xmlns:a16="http://schemas.microsoft.com/office/drawing/2014/main" id="{71C13131-592C-4A15-B685-B4CCE13C74E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339119" y="748154"/>
            <a:ext cx="4480262" cy="887519"/>
          </a:xfrm>
          <a:prstGeom prst="rect">
            <a:avLst/>
          </a:prstGeom>
        </p:spPr>
      </p:pic>
      <p:sp>
        <p:nvSpPr>
          <p:cNvPr id="13" name="dText Placeholder 11">
            <a:extLst>
              <a:ext uri="{FF2B5EF4-FFF2-40B4-BE49-F238E27FC236}">
                <a16:creationId xmlns:a16="http://schemas.microsoft.com/office/drawing/2014/main" id="{BC7EE43A-35C3-4165-8308-73A85B61E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9739" y="748157"/>
            <a:ext cx="5304361" cy="887520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8C298A-56FF-415A-AB0C-59875D1C06E0}"/>
              </a:ext>
            </a:extLst>
          </p:cNvPr>
          <p:cNvSpPr/>
          <p:nvPr userDrawn="1"/>
        </p:nvSpPr>
        <p:spPr>
          <a:xfrm>
            <a:off x="0" y="748156"/>
            <a:ext cx="176400" cy="887519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162555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270" y="2270"/>
          <a:ext cx="2267" cy="2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0" y="2270"/>
                        <a:ext cx="2267" cy="2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6778" cy="2267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360" b="1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Picture 13" descr="Covers Grass 01.jpg">
            <a:extLst>
              <a:ext uri="{FF2B5EF4-FFF2-40B4-BE49-F238E27FC236}">
                <a16:creationId xmlns:a16="http://schemas.microsoft.com/office/drawing/2014/main" id="{67C0A361-0685-4902-BE1A-163886D281E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3057632" cy="9797491"/>
          </a:xfrm>
          <a:prstGeom prst="rect">
            <a:avLst/>
          </a:prstGeom>
        </p:spPr>
      </p:pic>
      <p:pic>
        <p:nvPicPr>
          <p:cNvPr id="15" name="Picture 14" descr="Logo.png">
            <a:extLst>
              <a:ext uri="{FF2B5EF4-FFF2-40B4-BE49-F238E27FC236}">
                <a16:creationId xmlns:a16="http://schemas.microsoft.com/office/drawing/2014/main" id="{DA86E0C5-5D54-4EB6-8D44-EF1A60860ED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339119" y="748154"/>
            <a:ext cx="4480262" cy="887519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98EB2137-11EE-499F-87D9-CB63935D15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379" y="748157"/>
            <a:ext cx="5304361" cy="887520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FB7C5A9-21D2-49FB-B896-2C530FC10C09}"/>
              </a:ext>
            </a:extLst>
          </p:cNvPr>
          <p:cNvSpPr/>
          <p:nvPr userDrawn="1"/>
        </p:nvSpPr>
        <p:spPr>
          <a:xfrm>
            <a:off x="0" y="2448170"/>
            <a:ext cx="176400" cy="7362999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A00D15-BEA2-4216-BFA7-D94284E5DDAC}"/>
              </a:ext>
            </a:extLst>
          </p:cNvPr>
          <p:cNvSpPr/>
          <p:nvPr userDrawn="1"/>
        </p:nvSpPr>
        <p:spPr>
          <a:xfrm>
            <a:off x="0" y="748156"/>
            <a:ext cx="176400" cy="887519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616380" y="4888847"/>
            <a:ext cx="10709481" cy="34470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lang="ru-RU" sz="2240" kern="0" noProof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>
              <a:buNone/>
            </a:pPr>
            <a:r>
              <a:rPr lang="en-US" noProof="0"/>
              <a:t>Click to edit Master subtitle style</a:t>
            </a:r>
            <a:endParaRPr lang="ru-RU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A2E80B-A8A1-4C15-B779-ECC79C1BE3F4}"/>
              </a:ext>
            </a:extLst>
          </p:cNvPr>
          <p:cNvCxnSpPr/>
          <p:nvPr userDrawn="1"/>
        </p:nvCxnSpPr>
        <p:spPr>
          <a:xfrm>
            <a:off x="758612" y="4667281"/>
            <a:ext cx="12162412" cy="2223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616379" y="6291522"/>
            <a:ext cx="2122504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680" baseline="0" dirty="0">
                <a:solidFill>
                  <a:schemeClr val="bg1"/>
                </a:solidFill>
                <a:latin typeface="+mn-lt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616380" y="9317058"/>
            <a:ext cx="10709481" cy="34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/>
          <a:p>
            <a:pPr defTabSz="1149683" eaLnBrk="0" hangingPunct="0"/>
            <a:r>
              <a:rPr lang="ru-RU" sz="1120" baseline="0" dirty="0">
                <a:solidFill>
                  <a:schemeClr val="bg1"/>
                </a:solidFill>
                <a:latin typeface="+mn-lt"/>
              </a:rPr>
              <a:t>КОНФИДЕНЦИАЛЬНАЯ ИНФОРМАЦИЯ, СОБСТВЕННОСТЬ ООО</a:t>
            </a:r>
            <a:r>
              <a:rPr lang="en-US" sz="112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120" baseline="0" dirty="0">
                <a:solidFill>
                  <a:schemeClr val="bg1"/>
                </a:solidFill>
                <a:latin typeface="+mn-lt"/>
              </a:rPr>
              <a:t>"Мак-</a:t>
            </a:r>
            <a:r>
              <a:rPr lang="ru-RU" sz="1120" baseline="0" dirty="0" err="1">
                <a:solidFill>
                  <a:schemeClr val="bg1"/>
                </a:solidFill>
                <a:latin typeface="+mn-lt"/>
              </a:rPr>
              <a:t>Кинзи</a:t>
            </a:r>
            <a:r>
              <a:rPr lang="ru-RU" sz="1120" baseline="0" dirty="0">
                <a:solidFill>
                  <a:schemeClr val="bg1"/>
                </a:solidFill>
                <a:latin typeface="+mn-lt"/>
              </a:rPr>
              <a:t> и Компания </a:t>
            </a:r>
            <a:r>
              <a:rPr lang="ru-RU" sz="1120" baseline="0" dirty="0" err="1">
                <a:solidFill>
                  <a:schemeClr val="bg1"/>
                </a:solidFill>
                <a:latin typeface="+mn-lt"/>
              </a:rPr>
              <a:t>СиАйЭс</a:t>
            </a:r>
            <a:r>
              <a:rPr lang="ru-RU" sz="1120" baseline="0" dirty="0">
                <a:solidFill>
                  <a:schemeClr val="bg1"/>
                </a:solidFill>
                <a:latin typeface="+mn-lt"/>
              </a:rPr>
              <a:t>"</a:t>
            </a:r>
          </a:p>
          <a:p>
            <a:pPr defTabSz="1149683" eaLnBrk="0" hangingPunct="0"/>
            <a:r>
              <a:rPr lang="ru-RU" sz="1120" baseline="0" dirty="0">
                <a:solidFill>
                  <a:schemeClr val="bg1"/>
                </a:solidFill>
                <a:latin typeface="+mn-lt"/>
              </a:rPr>
              <a:t>Любое использование этого документа без специального разрешения ООО "Мак-</a:t>
            </a:r>
            <a:r>
              <a:rPr lang="ru-RU" sz="1120" baseline="0" dirty="0" err="1">
                <a:solidFill>
                  <a:schemeClr val="bg1"/>
                </a:solidFill>
                <a:latin typeface="+mn-lt"/>
              </a:rPr>
              <a:t>Кинзи</a:t>
            </a:r>
            <a:r>
              <a:rPr lang="ru-RU" sz="1120" baseline="0" dirty="0">
                <a:solidFill>
                  <a:schemeClr val="bg1"/>
                </a:solidFill>
                <a:latin typeface="+mn-lt"/>
              </a:rPr>
              <a:t> и Компания </a:t>
            </a:r>
            <a:r>
              <a:rPr lang="ru-RU" sz="1120" baseline="0" dirty="0" err="1">
                <a:solidFill>
                  <a:schemeClr val="bg1"/>
                </a:solidFill>
                <a:latin typeface="+mn-lt"/>
              </a:rPr>
              <a:t>СиАйЭс</a:t>
            </a:r>
            <a:r>
              <a:rPr lang="ru-RU" sz="1120" baseline="0" dirty="0">
                <a:solidFill>
                  <a:schemeClr val="bg1"/>
                </a:solidFill>
                <a:latin typeface="+mn-lt"/>
              </a:rPr>
              <a:t>" строго запрещено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616380" y="3265341"/>
            <a:ext cx="10709481" cy="118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ru-RU" sz="3360" kern="0" noProof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43604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F98B590-544D-4A91-8E98-4BFFCED9F4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269" y="2268"/>
          <a:ext cx="2268" cy="2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0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F98B590-544D-4A91-8E98-4BFFCED9F4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9" y="2268"/>
                        <a:ext cx="2268" cy="2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5D437FF-B723-40F8-8940-E06968296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6778" cy="2267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240" b="1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 descr="Covers Stripes 01.jpg">
            <a:extLst>
              <a:ext uri="{FF2B5EF4-FFF2-40B4-BE49-F238E27FC236}">
                <a16:creationId xmlns:a16="http://schemas.microsoft.com/office/drawing/2014/main" id="{E50D8869-875E-4164-A2E4-9EC60B9E9C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"/>
          <a:stretch/>
        </p:blipFill>
        <p:spPr>
          <a:xfrm>
            <a:off x="4538" y="9022826"/>
            <a:ext cx="12797063" cy="578375"/>
          </a:xfrm>
          <a:prstGeom prst="rect">
            <a:avLst/>
          </a:prstGeom>
        </p:spPr>
      </p:pic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90274" y="748156"/>
            <a:ext cx="7790735" cy="887519"/>
          </a:xfrm>
        </p:spPr>
        <p:txBody>
          <a:bodyPr anchor="ctr">
            <a:noAutofit/>
          </a:bodyPr>
          <a:lstStyle>
            <a:lvl1pPr>
              <a:defRPr sz="224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oc id"/>
          <p:cNvSpPr>
            <a:spLocks noChangeArrowheads="1"/>
          </p:cNvSpPr>
          <p:nvPr userDrawn="1"/>
        </p:nvSpPr>
        <p:spPr bwMode="auto">
          <a:xfrm>
            <a:off x="11545252" y="72566"/>
            <a:ext cx="938860" cy="17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1278936"/>
            <a:endParaRPr lang="ru-RU" sz="1142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12234656" y="9233562"/>
            <a:ext cx="177934" cy="17575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ru-RU" sz="1142" baseline="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ru-RU" sz="1142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 descr="Logo.png">
            <a:extLst>
              <a:ext uri="{FF2B5EF4-FFF2-40B4-BE49-F238E27FC236}">
                <a16:creationId xmlns:a16="http://schemas.microsoft.com/office/drawing/2014/main" id="{2DF1D76A-F032-4502-8563-7B3CCD913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9119" y="748156"/>
            <a:ext cx="4462482" cy="8875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DDC1838-7825-424C-9418-EE7C4C3C8525}"/>
              </a:ext>
            </a:extLst>
          </p:cNvPr>
          <p:cNvSpPr>
            <a:spLocks/>
          </p:cNvSpPr>
          <p:nvPr userDrawn="1"/>
        </p:nvSpPr>
        <p:spPr>
          <a:xfrm>
            <a:off x="0" y="748156"/>
            <a:ext cx="176400" cy="887519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797153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270" y="2270"/>
          <a:ext cx="2267" cy="2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4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A4C10C8-1C86-4631-A642-F3E3792DB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0" y="2270"/>
                        <a:ext cx="2267" cy="2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5CE18EA-8854-45AD-BF7A-FC3B2138358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240" b="1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74" y="748156"/>
            <a:ext cx="7790735" cy="887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5" name="Slide Number"/>
          <p:cNvSpPr txBox="1">
            <a:spLocks/>
          </p:cNvSpPr>
          <p:nvPr userDrawn="1"/>
        </p:nvSpPr>
        <p:spPr>
          <a:xfrm>
            <a:off x="12234656" y="9296705"/>
            <a:ext cx="177934" cy="17575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ru-RU" sz="1142" baseline="0" smtClean="0">
                <a:solidFill>
                  <a:srgbClr val="FFFFFF"/>
                </a:solidFill>
                <a:latin typeface="+mn-lt"/>
              </a:rPr>
              <a:pPr/>
              <a:t>‹#›</a:t>
            </a:fld>
            <a:endParaRPr lang="ru-RU" sz="1142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11545252" y="72566"/>
            <a:ext cx="938860" cy="17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1278936"/>
            <a:endParaRPr lang="ru-RU" sz="1142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413E40-B8DF-41BC-BF35-998C4065DDF2}"/>
              </a:ext>
            </a:extLst>
          </p:cNvPr>
          <p:cNvSpPr/>
          <p:nvPr userDrawn="1"/>
        </p:nvSpPr>
        <p:spPr>
          <a:xfrm>
            <a:off x="0" y="748156"/>
            <a:ext cx="176400" cy="8274669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DB0E77FF-6A21-41B8-AE7F-531CF2D6E89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2234656" y="9233562"/>
            <a:ext cx="177934" cy="17575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ru-RU" sz="1142" baseline="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ru-RU" sz="1142" baseline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5291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59">
          <p15:clr>
            <a:srgbClr val="000000"/>
          </p15:clr>
        </p15:guide>
        <p15:guide id="2" orient="horz" pos="582">
          <p15:clr>
            <a:srgbClr val="000000"/>
          </p15:clr>
        </p15:guide>
        <p15:guide id="3" orient="horz" pos="3991">
          <p15:clr>
            <a:srgbClr val="000000"/>
          </p15:clr>
        </p15:guide>
        <p15:guide id="4" pos="73">
          <p15:clr>
            <a:srgbClr val="00000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269" y="2269"/>
          <a:ext cx="2267" cy="2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9" y="2269"/>
                        <a:ext cx="2267" cy="2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6E008F18-E19A-4BCC-B3CC-C997B822A23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6778" cy="2267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428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D94DCDE-69FE-4CE6-BE0B-CA0EBB7C139A}"/>
              </a:ext>
            </a:extLst>
          </p:cNvPr>
          <p:cNvSpPr>
            <a:spLocks/>
          </p:cNvSpPr>
          <p:nvPr userDrawn="1"/>
        </p:nvSpPr>
        <p:spPr>
          <a:xfrm>
            <a:off x="0" y="3337970"/>
            <a:ext cx="6444926" cy="3040201"/>
          </a:xfrm>
          <a:prstGeom prst="rect">
            <a:avLst/>
          </a:prstGeom>
          <a:solidFill>
            <a:srgbClr val="245F3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357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119688-0F16-4613-9C0C-2CEEBA8A7F94}"/>
              </a:ext>
            </a:extLst>
          </p:cNvPr>
          <p:cNvSpPr>
            <a:spLocks/>
          </p:cNvSpPr>
          <p:nvPr userDrawn="1"/>
        </p:nvSpPr>
        <p:spPr>
          <a:xfrm>
            <a:off x="6444926" y="3337970"/>
            <a:ext cx="1015964" cy="3040201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357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3AB1B1-AAD2-48E2-A5F1-30C4806FA521}"/>
              </a:ext>
            </a:extLst>
          </p:cNvPr>
          <p:cNvSpPr>
            <a:spLocks/>
          </p:cNvSpPr>
          <p:nvPr userDrawn="1"/>
        </p:nvSpPr>
        <p:spPr>
          <a:xfrm>
            <a:off x="7678599" y="3337970"/>
            <a:ext cx="637746" cy="3040201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3571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DA4098-32D7-4892-A86B-554548A15ACE}"/>
              </a:ext>
            </a:extLst>
          </p:cNvPr>
          <p:cNvSpPr>
            <a:spLocks/>
          </p:cNvSpPr>
          <p:nvPr userDrawn="1"/>
        </p:nvSpPr>
        <p:spPr>
          <a:xfrm>
            <a:off x="8745458" y="3337970"/>
            <a:ext cx="1269952" cy="3040201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3571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9C427F-977A-480A-97C4-D7BF701E5611}"/>
              </a:ext>
            </a:extLst>
          </p:cNvPr>
          <p:cNvSpPr>
            <a:spLocks/>
          </p:cNvSpPr>
          <p:nvPr userDrawn="1"/>
        </p:nvSpPr>
        <p:spPr>
          <a:xfrm>
            <a:off x="10015410" y="3337970"/>
            <a:ext cx="437493" cy="3040201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3571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1381BC1-3149-404D-BA59-F9980FCE76DF}"/>
              </a:ext>
            </a:extLst>
          </p:cNvPr>
          <p:cNvSpPr>
            <a:spLocks/>
          </p:cNvSpPr>
          <p:nvPr userDrawn="1"/>
        </p:nvSpPr>
        <p:spPr>
          <a:xfrm>
            <a:off x="10676530" y="3337970"/>
            <a:ext cx="850484" cy="3040201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3571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0C7740-4AC9-4497-A649-DCCAAEC24CC3}"/>
              </a:ext>
            </a:extLst>
          </p:cNvPr>
          <p:cNvSpPr>
            <a:spLocks/>
          </p:cNvSpPr>
          <p:nvPr userDrawn="1"/>
        </p:nvSpPr>
        <p:spPr>
          <a:xfrm>
            <a:off x="11965339" y="3337970"/>
            <a:ext cx="217707" cy="3040201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3571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D7A7786-AFFE-48DF-A8EF-85C4F916D452}"/>
              </a:ext>
            </a:extLst>
          </p:cNvPr>
          <p:cNvSpPr>
            <a:spLocks/>
          </p:cNvSpPr>
          <p:nvPr userDrawn="1"/>
        </p:nvSpPr>
        <p:spPr>
          <a:xfrm>
            <a:off x="12175694" y="3337970"/>
            <a:ext cx="625906" cy="3040201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3571" dirty="0">
              <a:solidFill>
                <a:schemeClr val="tx1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529888" y="4330505"/>
            <a:ext cx="5631229" cy="1055135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3428" b="1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529888" y="6639868"/>
            <a:ext cx="5631229" cy="30774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20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529888" y="7219954"/>
            <a:ext cx="5631229" cy="30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aseline="0" dirty="0">
                <a:solidFill>
                  <a:schemeClr val="accent6"/>
                </a:solidFill>
                <a:latin typeface="+mn-lt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529888" y="9069225"/>
            <a:ext cx="11828152" cy="35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1149666" eaLnBrk="0" hangingPunct="0"/>
            <a:r>
              <a:rPr lang="ru-RU" sz="1143" baseline="0" dirty="0">
                <a:solidFill>
                  <a:schemeClr val="accent6"/>
                </a:solidFill>
                <a:latin typeface="+mn-lt"/>
              </a:rPr>
              <a:t>КОНФИДЕНЦИАЛЬНАЯ ИНФОРМАЦИЯ, СОБСТВЕННОСТЬ ООО"Мак-Кинзи и Компания СиАйЭс"</a:t>
            </a:r>
          </a:p>
          <a:p>
            <a:pPr defTabSz="1149666" eaLnBrk="0" hangingPunct="0"/>
            <a:r>
              <a:rPr lang="ru-RU" sz="1143" baseline="0" dirty="0">
                <a:solidFill>
                  <a:schemeClr val="accent6"/>
                </a:solidFill>
                <a:latin typeface="+mn-lt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F54115-2C0A-440F-8D7F-6BC61D04F7B5}"/>
              </a:ext>
            </a:extLst>
          </p:cNvPr>
          <p:cNvSpPr>
            <a:spLocks/>
          </p:cNvSpPr>
          <p:nvPr userDrawn="1"/>
        </p:nvSpPr>
        <p:spPr>
          <a:xfrm>
            <a:off x="0" y="765591"/>
            <a:ext cx="176399" cy="887466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571" dirty="0"/>
          </a:p>
        </p:txBody>
      </p:sp>
      <p:grpSp>
        <p:nvGrpSpPr>
          <p:cNvPr id="13365" name="Group 13364">
            <a:extLst>
              <a:ext uri="{FF2B5EF4-FFF2-40B4-BE49-F238E27FC236}">
                <a16:creationId xmlns:a16="http://schemas.microsoft.com/office/drawing/2014/main" id="{BAC9BFC8-9C72-4059-A28A-B61CEB28B6B4}"/>
              </a:ext>
            </a:extLst>
          </p:cNvPr>
          <p:cNvGrpSpPr/>
          <p:nvPr userDrawn="1"/>
        </p:nvGrpSpPr>
        <p:grpSpPr>
          <a:xfrm>
            <a:off x="8330454" y="754688"/>
            <a:ext cx="4362441" cy="902260"/>
            <a:chOff x="5831524" y="528331"/>
            <a:chExt cx="3053817" cy="631642"/>
          </a:xfrm>
        </p:grpSpPr>
        <p:sp>
          <p:nvSpPr>
            <p:cNvPr id="13322" name="Freeform: Shape 13321">
              <a:extLst>
                <a:ext uri="{FF2B5EF4-FFF2-40B4-BE49-F238E27FC236}">
                  <a16:creationId xmlns:a16="http://schemas.microsoft.com/office/drawing/2014/main" id="{64A93DBD-CA15-4162-AB09-48C66C00900F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23" name="Freeform: Shape 13322">
              <a:extLst>
                <a:ext uri="{FF2B5EF4-FFF2-40B4-BE49-F238E27FC236}">
                  <a16:creationId xmlns:a16="http://schemas.microsoft.com/office/drawing/2014/main" id="{7C0D8CD2-7CDB-4008-B178-CF1504176B5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24" name="Freeform: Shape 13323">
              <a:extLst>
                <a:ext uri="{FF2B5EF4-FFF2-40B4-BE49-F238E27FC236}">
                  <a16:creationId xmlns:a16="http://schemas.microsoft.com/office/drawing/2014/main" id="{0BD7BD93-0357-4F97-B0D6-CFA7D20B799D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25" name="Freeform: Shape 13324">
              <a:extLst>
                <a:ext uri="{FF2B5EF4-FFF2-40B4-BE49-F238E27FC236}">
                  <a16:creationId xmlns:a16="http://schemas.microsoft.com/office/drawing/2014/main" id="{D8F16D11-8EB5-4205-8558-F759C7E2F54D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26" name="Freeform: Shape 13325">
              <a:extLst>
                <a:ext uri="{FF2B5EF4-FFF2-40B4-BE49-F238E27FC236}">
                  <a16:creationId xmlns:a16="http://schemas.microsoft.com/office/drawing/2014/main" id="{0D084091-DD2D-4719-B9C9-774CB6C50605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:a16="http://schemas.microsoft.com/office/drawing/2014/main" id="{06892E77-C11A-4807-8BE2-93039FD2690A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:a16="http://schemas.microsoft.com/office/drawing/2014/main" id="{C29B2EBF-72A6-40BC-B560-99D5DCDB1394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:a16="http://schemas.microsoft.com/office/drawing/2014/main" id="{CB2988A0-391C-4944-AD7E-EA9B21FB5FD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30" name="Freeform: Shape 13329">
              <a:extLst>
                <a:ext uri="{FF2B5EF4-FFF2-40B4-BE49-F238E27FC236}">
                  <a16:creationId xmlns:a16="http://schemas.microsoft.com/office/drawing/2014/main" id="{2EF9EFAC-60AC-4ECE-A34B-646F7D30EFE2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31" name="Freeform: Shape 13330">
              <a:extLst>
                <a:ext uri="{FF2B5EF4-FFF2-40B4-BE49-F238E27FC236}">
                  <a16:creationId xmlns:a16="http://schemas.microsoft.com/office/drawing/2014/main" id="{3225AFAA-A27C-4380-ACD5-D4AF4D6E037A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32" name="Freeform: Shape 13331">
              <a:extLst>
                <a:ext uri="{FF2B5EF4-FFF2-40B4-BE49-F238E27FC236}">
                  <a16:creationId xmlns:a16="http://schemas.microsoft.com/office/drawing/2014/main" id="{518C58CF-C67C-4A32-B165-BB98A4698652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33" name="Freeform: Shape 13332">
              <a:extLst>
                <a:ext uri="{FF2B5EF4-FFF2-40B4-BE49-F238E27FC236}">
                  <a16:creationId xmlns:a16="http://schemas.microsoft.com/office/drawing/2014/main" id="{BF7F0400-2855-44DE-964D-6D878299950D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:a16="http://schemas.microsoft.com/office/drawing/2014/main" id="{8AC67285-20B1-4E71-838B-141B59B3679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:a16="http://schemas.microsoft.com/office/drawing/2014/main" id="{8CFDB609-AD40-44AE-9E5F-782575986740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:a16="http://schemas.microsoft.com/office/drawing/2014/main" id="{6F3DCD6F-74A7-4C6F-BDFF-68B78A0C07B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37" name="Freeform: Shape 13336">
              <a:extLst>
                <a:ext uri="{FF2B5EF4-FFF2-40B4-BE49-F238E27FC236}">
                  <a16:creationId xmlns:a16="http://schemas.microsoft.com/office/drawing/2014/main" id="{AC7DA3F9-7182-49BB-AEB1-DD008A9F3A3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38" name="Freeform: Shape 13337">
              <a:extLst>
                <a:ext uri="{FF2B5EF4-FFF2-40B4-BE49-F238E27FC236}">
                  <a16:creationId xmlns:a16="http://schemas.microsoft.com/office/drawing/2014/main" id="{182C288E-6BE1-4A97-B1F3-8221FD597013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39" name="Freeform: Shape 13338">
              <a:extLst>
                <a:ext uri="{FF2B5EF4-FFF2-40B4-BE49-F238E27FC236}">
                  <a16:creationId xmlns:a16="http://schemas.microsoft.com/office/drawing/2014/main" id="{543B3D7A-8428-43A8-8255-BB22DBBDD8CB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40" name="Freeform: Shape 13339">
              <a:extLst>
                <a:ext uri="{FF2B5EF4-FFF2-40B4-BE49-F238E27FC236}">
                  <a16:creationId xmlns:a16="http://schemas.microsoft.com/office/drawing/2014/main" id="{2239A1D2-6154-4C36-8AE2-E488360DE71A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41" name="Freeform: Shape 13340">
              <a:extLst>
                <a:ext uri="{FF2B5EF4-FFF2-40B4-BE49-F238E27FC236}">
                  <a16:creationId xmlns:a16="http://schemas.microsoft.com/office/drawing/2014/main" id="{04790FF1-9976-42D7-82A4-BDE4659CAC80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42" name="Freeform: Shape 13341">
              <a:extLst>
                <a:ext uri="{FF2B5EF4-FFF2-40B4-BE49-F238E27FC236}">
                  <a16:creationId xmlns:a16="http://schemas.microsoft.com/office/drawing/2014/main" id="{5F859A70-C385-44D5-AEAC-46A43B2791D7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43" name="Freeform: Shape 13342">
              <a:extLst>
                <a:ext uri="{FF2B5EF4-FFF2-40B4-BE49-F238E27FC236}">
                  <a16:creationId xmlns:a16="http://schemas.microsoft.com/office/drawing/2014/main" id="{0F59C80E-7391-4003-8E99-A65F49288C24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44" name="Freeform: Shape 13343">
              <a:extLst>
                <a:ext uri="{FF2B5EF4-FFF2-40B4-BE49-F238E27FC236}">
                  <a16:creationId xmlns:a16="http://schemas.microsoft.com/office/drawing/2014/main" id="{8DE33797-8AB2-449A-B870-FFCD5FD9F964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45" name="Freeform: Shape 13344">
              <a:extLst>
                <a:ext uri="{FF2B5EF4-FFF2-40B4-BE49-F238E27FC236}">
                  <a16:creationId xmlns:a16="http://schemas.microsoft.com/office/drawing/2014/main" id="{A0D69B8C-6DFC-4657-A069-5090D114BF2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46" name="Freeform: Shape 13345">
              <a:extLst>
                <a:ext uri="{FF2B5EF4-FFF2-40B4-BE49-F238E27FC236}">
                  <a16:creationId xmlns:a16="http://schemas.microsoft.com/office/drawing/2014/main" id="{E2128CEE-45D5-4FB3-BB1D-6899EAD5A01F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47" name="Freeform: Shape 13346">
              <a:extLst>
                <a:ext uri="{FF2B5EF4-FFF2-40B4-BE49-F238E27FC236}">
                  <a16:creationId xmlns:a16="http://schemas.microsoft.com/office/drawing/2014/main" id="{3514447C-70A6-4196-995D-8764DBEF4A0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48" name="Freeform: Shape 13347">
              <a:extLst>
                <a:ext uri="{FF2B5EF4-FFF2-40B4-BE49-F238E27FC236}">
                  <a16:creationId xmlns:a16="http://schemas.microsoft.com/office/drawing/2014/main" id="{F4CA19D5-B33C-44B8-AB5A-7792041DC2D4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49" name="Freeform: Shape 13348">
              <a:extLst>
                <a:ext uri="{FF2B5EF4-FFF2-40B4-BE49-F238E27FC236}">
                  <a16:creationId xmlns:a16="http://schemas.microsoft.com/office/drawing/2014/main" id="{CF2E976F-1FE9-440B-AC25-222DFEB7D633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50" name="Freeform: Shape 13349">
              <a:extLst>
                <a:ext uri="{FF2B5EF4-FFF2-40B4-BE49-F238E27FC236}">
                  <a16:creationId xmlns:a16="http://schemas.microsoft.com/office/drawing/2014/main" id="{2CFCE834-1680-4E7B-87C6-A7FF00CBD3EB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51" name="Freeform: Shape 13350">
              <a:extLst>
                <a:ext uri="{FF2B5EF4-FFF2-40B4-BE49-F238E27FC236}">
                  <a16:creationId xmlns:a16="http://schemas.microsoft.com/office/drawing/2014/main" id="{650E3441-B9E7-4292-BEBF-BF4B19C7B118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52" name="Freeform: Shape 13351">
              <a:extLst>
                <a:ext uri="{FF2B5EF4-FFF2-40B4-BE49-F238E27FC236}">
                  <a16:creationId xmlns:a16="http://schemas.microsoft.com/office/drawing/2014/main" id="{F0C416F4-7312-4ACB-86F5-B20467FBFA32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53" name="Freeform: Shape 13352">
              <a:extLst>
                <a:ext uri="{FF2B5EF4-FFF2-40B4-BE49-F238E27FC236}">
                  <a16:creationId xmlns:a16="http://schemas.microsoft.com/office/drawing/2014/main" id="{DA620109-BEFD-4FDF-9308-B1FED6609E44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54" name="Freeform: Shape 13353">
              <a:extLst>
                <a:ext uri="{FF2B5EF4-FFF2-40B4-BE49-F238E27FC236}">
                  <a16:creationId xmlns:a16="http://schemas.microsoft.com/office/drawing/2014/main" id="{8045BAEA-A7A1-49A4-9B05-8DECB88D634A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55" name="Freeform: Shape 13354">
              <a:extLst>
                <a:ext uri="{FF2B5EF4-FFF2-40B4-BE49-F238E27FC236}">
                  <a16:creationId xmlns:a16="http://schemas.microsoft.com/office/drawing/2014/main" id="{53FFE9E2-B237-46A3-8627-C615CE7B0644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56" name="Freeform: Shape 13355">
              <a:extLst>
                <a:ext uri="{FF2B5EF4-FFF2-40B4-BE49-F238E27FC236}">
                  <a16:creationId xmlns:a16="http://schemas.microsoft.com/office/drawing/2014/main" id="{E8723AC5-CF85-4331-A6E2-3167E131CA4C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57" name="Freeform: Shape 13356">
              <a:extLst>
                <a:ext uri="{FF2B5EF4-FFF2-40B4-BE49-F238E27FC236}">
                  <a16:creationId xmlns:a16="http://schemas.microsoft.com/office/drawing/2014/main" id="{64D3E82E-F198-4794-A857-02319AC77207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58" name="Freeform: Shape 13357">
              <a:extLst>
                <a:ext uri="{FF2B5EF4-FFF2-40B4-BE49-F238E27FC236}">
                  <a16:creationId xmlns:a16="http://schemas.microsoft.com/office/drawing/2014/main" id="{8B54ADEE-BFBA-4702-BAFE-E38760B7948F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59" name="Freeform: Shape 13358">
              <a:extLst>
                <a:ext uri="{FF2B5EF4-FFF2-40B4-BE49-F238E27FC236}">
                  <a16:creationId xmlns:a16="http://schemas.microsoft.com/office/drawing/2014/main" id="{B22411C5-5B0B-4DE5-BB72-ADF57E9568EB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60" name="Freeform: Shape 13359">
              <a:extLst>
                <a:ext uri="{FF2B5EF4-FFF2-40B4-BE49-F238E27FC236}">
                  <a16:creationId xmlns:a16="http://schemas.microsoft.com/office/drawing/2014/main" id="{8E68478C-4DEE-4A7A-9DF8-616A2A423C2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61" name="Freeform: Shape 13360">
              <a:extLst>
                <a:ext uri="{FF2B5EF4-FFF2-40B4-BE49-F238E27FC236}">
                  <a16:creationId xmlns:a16="http://schemas.microsoft.com/office/drawing/2014/main" id="{BDED51A8-542E-44A7-B11D-6C80E57C26F3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62" name="Freeform: Shape 13361">
              <a:extLst>
                <a:ext uri="{FF2B5EF4-FFF2-40B4-BE49-F238E27FC236}">
                  <a16:creationId xmlns:a16="http://schemas.microsoft.com/office/drawing/2014/main" id="{AC2C1A0D-C23F-4C0E-ACA7-0934397CFCA7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63" name="Freeform: Shape 13362">
              <a:extLst>
                <a:ext uri="{FF2B5EF4-FFF2-40B4-BE49-F238E27FC236}">
                  <a16:creationId xmlns:a16="http://schemas.microsoft.com/office/drawing/2014/main" id="{49F44850-9CBA-4736-BE25-80465B13EC65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64" name="Freeform: Shape 13363">
              <a:extLst>
                <a:ext uri="{FF2B5EF4-FFF2-40B4-BE49-F238E27FC236}">
                  <a16:creationId xmlns:a16="http://schemas.microsoft.com/office/drawing/2014/main" id="{DE58C51A-A122-4DF6-9321-CE8B7F13BA23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510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7">
          <p15:clr>
            <a:srgbClr val="FBAE40"/>
          </p15:clr>
        </p15:guide>
        <p15:guide id="2" pos="282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56C6-D47B-49B4-B9AC-A94CD82A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240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ED8B3A-E347-4607-8E72-BBA77B692D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269" y="2269"/>
          <a:ext cx="2268" cy="2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ED8B3A-E347-4607-8E72-BBA77B692D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9" y="2269"/>
                        <a:ext cx="2268" cy="2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49EAC6D-2BE7-4619-99A9-DD2EB236D21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6778" cy="2267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571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319757" y="780711"/>
            <a:ext cx="7846507" cy="439640"/>
          </a:xfrm>
        </p:spPr>
        <p:txBody>
          <a:bodyPr/>
          <a:lstStyle>
            <a:lvl1pPr>
              <a:defRPr sz="2857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12234926" y="9224092"/>
            <a:ext cx="177934" cy="17588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ru-RU" sz="1143" baseline="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ru-RU" sz="1143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11545252" y="72567"/>
            <a:ext cx="938860" cy="17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1278918"/>
            <a:endParaRPr lang="ru-RU" sz="1143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38810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269" y="2269"/>
          <a:ext cx="2267" cy="2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6" name="think-cell Slide" r:id="rId6" imgW="386" imgH="386" progId="TCLayout.ActiveDocument.1">
                  <p:embed/>
                </p:oleObj>
              </mc:Choice>
              <mc:Fallback>
                <p:oleObj name="think-cell Slide" r:id="rId6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A4C10C8-1C86-4631-A642-F3E3792DB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69" y="2269"/>
                        <a:ext cx="2267" cy="2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E48A48E-9064-46FC-AA59-85849A9CD32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6778" cy="2267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571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 hidden="1"/>
          <p:cNvSpPr txBox="1">
            <a:spLocks/>
          </p:cNvSpPr>
          <p:nvPr userDrawn="1"/>
        </p:nvSpPr>
        <p:spPr>
          <a:xfrm>
            <a:off x="12234656" y="9296641"/>
            <a:ext cx="177934" cy="17588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ru-RU" sz="1143" baseline="0" smtClean="0">
                <a:solidFill>
                  <a:srgbClr val="FFFFFF"/>
                </a:solidFill>
                <a:latin typeface="+mn-lt"/>
              </a:rPr>
              <a:pPr/>
              <a:t>‹#›</a:t>
            </a:fld>
            <a:endParaRPr lang="ru-RU" sz="1143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10648176" y="9296641"/>
            <a:ext cx="1442703" cy="17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278918"/>
            <a:r>
              <a:rPr lang="ru-RU" sz="1143" baseline="0" dirty="0">
                <a:solidFill>
                  <a:srgbClr val="FFFFFF"/>
                </a:solidFill>
                <a:latin typeface="+mn-lt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11545252" y="72567"/>
            <a:ext cx="938860" cy="17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1278918"/>
            <a:endParaRPr lang="ru-RU" sz="1143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9459C1-220C-4412-96C0-F8DAA7B0F1F5}"/>
              </a:ext>
            </a:extLst>
          </p:cNvPr>
          <p:cNvSpPr/>
          <p:nvPr userDrawn="1"/>
        </p:nvSpPr>
        <p:spPr>
          <a:xfrm>
            <a:off x="0" y="1"/>
            <a:ext cx="12801600" cy="9601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57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56" y="763353"/>
            <a:ext cx="12089248" cy="3956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970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56C6-D47B-49B4-B9AC-A94CD82A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8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56C6-D47B-49B4-B9AC-A94CD82A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16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56C6-D47B-49B4-B9AC-A94CD82A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6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56C6-D47B-49B4-B9AC-A94CD82A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31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56C6-D47B-49B4-B9AC-A94CD82A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67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56C6-D47B-49B4-B9AC-A94CD82A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59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56C6-D47B-49B4-B9AC-A94CD82A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17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tags" Target="../tags/tag6.xml"/><Relationship Id="rId18" Type="http://schemas.openxmlformats.org/officeDocument/2006/relationships/tags" Target="../tags/tag11.xml"/><Relationship Id="rId26" Type="http://schemas.openxmlformats.org/officeDocument/2006/relationships/tags" Target="../tags/tag19.xml"/><Relationship Id="rId39" Type="http://schemas.openxmlformats.org/officeDocument/2006/relationships/tags" Target="../tags/tag32.xml"/><Relationship Id="rId21" Type="http://schemas.openxmlformats.org/officeDocument/2006/relationships/tags" Target="../tags/tag14.xml"/><Relationship Id="rId34" Type="http://schemas.openxmlformats.org/officeDocument/2006/relationships/tags" Target="../tags/tag27.xml"/><Relationship Id="rId42" Type="http://schemas.openxmlformats.org/officeDocument/2006/relationships/tags" Target="../tags/tag35.xml"/><Relationship Id="rId47" Type="http://schemas.openxmlformats.org/officeDocument/2006/relationships/tags" Target="../tags/tag40.xml"/><Relationship Id="rId50" Type="http://schemas.openxmlformats.org/officeDocument/2006/relationships/tags" Target="../tags/tag4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9.xml"/><Relationship Id="rId29" Type="http://schemas.openxmlformats.org/officeDocument/2006/relationships/tags" Target="../tags/tag22.xml"/><Relationship Id="rId11" Type="http://schemas.openxmlformats.org/officeDocument/2006/relationships/tags" Target="../tags/tag4.xml"/><Relationship Id="rId24" Type="http://schemas.openxmlformats.org/officeDocument/2006/relationships/tags" Target="../tags/tag17.xml"/><Relationship Id="rId32" Type="http://schemas.openxmlformats.org/officeDocument/2006/relationships/tags" Target="../tags/tag25.xml"/><Relationship Id="rId37" Type="http://schemas.openxmlformats.org/officeDocument/2006/relationships/tags" Target="../tags/tag30.xml"/><Relationship Id="rId40" Type="http://schemas.openxmlformats.org/officeDocument/2006/relationships/tags" Target="../tags/tag33.xml"/><Relationship Id="rId45" Type="http://schemas.openxmlformats.org/officeDocument/2006/relationships/tags" Target="../tags/tag38.xml"/><Relationship Id="rId53" Type="http://schemas.openxmlformats.org/officeDocument/2006/relationships/image" Target="../media/image5.png"/><Relationship Id="rId5" Type="http://schemas.openxmlformats.org/officeDocument/2006/relationships/slideLayout" Target="../slideLayouts/slideLayout18.xml"/><Relationship Id="rId10" Type="http://schemas.openxmlformats.org/officeDocument/2006/relationships/tags" Target="../tags/tag3.xml"/><Relationship Id="rId19" Type="http://schemas.openxmlformats.org/officeDocument/2006/relationships/tags" Target="../tags/tag12.xml"/><Relationship Id="rId31" Type="http://schemas.openxmlformats.org/officeDocument/2006/relationships/tags" Target="../tags/tag24.xml"/><Relationship Id="rId44" Type="http://schemas.openxmlformats.org/officeDocument/2006/relationships/tags" Target="../tags/tag37.xml"/><Relationship Id="rId52" Type="http://schemas.openxmlformats.org/officeDocument/2006/relationships/image" Target="../media/image4.emf"/><Relationship Id="rId4" Type="http://schemas.openxmlformats.org/officeDocument/2006/relationships/slideLayout" Target="../slideLayouts/slideLayout17.xml"/><Relationship Id="rId9" Type="http://schemas.openxmlformats.org/officeDocument/2006/relationships/tags" Target="../tags/tag2.xml"/><Relationship Id="rId14" Type="http://schemas.openxmlformats.org/officeDocument/2006/relationships/tags" Target="../tags/tag7.xml"/><Relationship Id="rId22" Type="http://schemas.openxmlformats.org/officeDocument/2006/relationships/tags" Target="../tags/tag15.xml"/><Relationship Id="rId27" Type="http://schemas.openxmlformats.org/officeDocument/2006/relationships/tags" Target="../tags/tag20.xml"/><Relationship Id="rId30" Type="http://schemas.openxmlformats.org/officeDocument/2006/relationships/tags" Target="../tags/tag23.xml"/><Relationship Id="rId35" Type="http://schemas.openxmlformats.org/officeDocument/2006/relationships/tags" Target="../tags/tag28.xml"/><Relationship Id="rId43" Type="http://schemas.openxmlformats.org/officeDocument/2006/relationships/tags" Target="../tags/tag36.xml"/><Relationship Id="rId48" Type="http://schemas.openxmlformats.org/officeDocument/2006/relationships/tags" Target="../tags/tag41.xml"/><Relationship Id="rId8" Type="http://schemas.openxmlformats.org/officeDocument/2006/relationships/tags" Target="../tags/tag1.xml"/><Relationship Id="rId51" Type="http://schemas.openxmlformats.org/officeDocument/2006/relationships/oleObject" Target="../embeddings/oleObject1.bin"/><Relationship Id="rId3" Type="http://schemas.openxmlformats.org/officeDocument/2006/relationships/slideLayout" Target="../slideLayouts/slideLayout16.xml"/><Relationship Id="rId12" Type="http://schemas.openxmlformats.org/officeDocument/2006/relationships/tags" Target="../tags/tag5.xml"/><Relationship Id="rId17" Type="http://schemas.openxmlformats.org/officeDocument/2006/relationships/tags" Target="../tags/tag10.xml"/><Relationship Id="rId25" Type="http://schemas.openxmlformats.org/officeDocument/2006/relationships/tags" Target="../tags/tag18.xml"/><Relationship Id="rId33" Type="http://schemas.openxmlformats.org/officeDocument/2006/relationships/tags" Target="../tags/tag26.xml"/><Relationship Id="rId38" Type="http://schemas.openxmlformats.org/officeDocument/2006/relationships/tags" Target="../tags/tag31.xml"/><Relationship Id="rId46" Type="http://schemas.openxmlformats.org/officeDocument/2006/relationships/tags" Target="../tags/tag39.xml"/><Relationship Id="rId20" Type="http://schemas.openxmlformats.org/officeDocument/2006/relationships/tags" Target="../tags/tag13.xml"/><Relationship Id="rId41" Type="http://schemas.openxmlformats.org/officeDocument/2006/relationships/tags" Target="../tags/tag34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15" Type="http://schemas.openxmlformats.org/officeDocument/2006/relationships/tags" Target="../tags/tag8.xml"/><Relationship Id="rId23" Type="http://schemas.openxmlformats.org/officeDocument/2006/relationships/tags" Target="../tags/tag16.xml"/><Relationship Id="rId28" Type="http://schemas.openxmlformats.org/officeDocument/2006/relationships/tags" Target="../tags/tag21.xml"/><Relationship Id="rId36" Type="http://schemas.openxmlformats.org/officeDocument/2006/relationships/tags" Target="../tags/tag29.xml"/><Relationship Id="rId49" Type="http://schemas.openxmlformats.org/officeDocument/2006/relationships/tags" Target="../tags/tag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slideLayout" Target="../slideLayouts/slideLayout21.xml"/><Relationship Id="rId7" Type="http://schemas.openxmlformats.org/officeDocument/2006/relationships/tags" Target="../tags/tag5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ags" Target="../tags/tag54.xml"/><Relationship Id="rId5" Type="http://schemas.openxmlformats.org/officeDocument/2006/relationships/vmlDrawing" Target="../drawings/vmlDrawing7.vml"/><Relationship Id="rId4" Type="http://schemas.openxmlformats.org/officeDocument/2006/relationships/theme" Target="../theme/theme3.xml"/><Relationship Id="rId9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656C6-D47B-49B4-B9AC-A94CD82A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56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0" y="0"/>
          <a:ext cx="226778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5" name="think-cell Slide" r:id="rId51" imgW="270" imgH="270" progId="TCLayout.ActiveDocument.1">
                  <p:embed/>
                </p:oleObj>
              </mc:Choice>
              <mc:Fallback>
                <p:oleObj name="think-cell Slide" r:id="rId5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26778" cy="226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9"/>
            </p:custDataLst>
          </p:nvPr>
        </p:nvSpPr>
        <p:spPr bwMode="auto">
          <a:xfrm>
            <a:off x="0" y="0"/>
            <a:ext cx="226778" cy="22676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240" b="1" i="0" baseline="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90274" y="748156"/>
            <a:ext cx="7790735" cy="88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90274" y="289903"/>
            <a:ext cx="700513" cy="17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142" cap="all" baseline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90274" y="1699370"/>
            <a:ext cx="12193839" cy="30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960" baseline="0" dirty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70085" y="8472489"/>
            <a:ext cx="12311758" cy="17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120" baseline="0" dirty="0">
                <a:solidFill>
                  <a:schemeClr val="accent6"/>
                </a:solidFill>
                <a:latin typeface="+mn-lt"/>
                <a:ea typeface="+mn-ea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70085" y="8760482"/>
            <a:ext cx="10285349" cy="17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870765" indent="-870765" defTabSz="1278936">
              <a:tabLst>
                <a:tab pos="900245" algn="l"/>
              </a:tabLst>
            </a:pPr>
            <a:r>
              <a:rPr lang="ru-RU" sz="1120" baseline="0" dirty="0">
                <a:solidFill>
                  <a:schemeClr val="accent6"/>
                </a:solidFill>
                <a:latin typeface="+mn-lt"/>
                <a:ea typeface="+mn-ea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290274" y="3854223"/>
            <a:ext cx="12193839" cy="1582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290274" y="2147125"/>
            <a:ext cx="12193839" cy="535164"/>
            <a:chOff x="915" y="794"/>
            <a:chExt cx="2686" cy="236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94"/>
              <a:ext cx="2686" cy="23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680" b="1" baseline="0" dirty="0">
                  <a:solidFill>
                    <a:schemeClr val="tx2"/>
                  </a:solidFill>
                  <a:latin typeface="+mn-lt"/>
                  <a:ea typeface="+mn-ea"/>
                </a:rPr>
                <a:t>Название документа</a:t>
              </a:r>
            </a:p>
            <a:p>
              <a:r>
                <a:rPr lang="ru-RU" sz="1680" baseline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11791939" y="270120"/>
            <a:ext cx="689909" cy="218905"/>
            <a:chOff x="8257822" y="285750"/>
            <a:chExt cx="482953" cy="153247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77016" y="285750"/>
              <a:ext cx="463759" cy="14243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278936">
                <a:buClr>
                  <a:srgbClr val="002960"/>
                </a:buClr>
              </a:pPr>
              <a:r>
                <a:rPr lang="ru-RU" sz="1142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57822" y="285750"/>
              <a:ext cx="0" cy="153247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57822" y="438997"/>
              <a:ext cx="482953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11545252" y="72566"/>
            <a:ext cx="938860" cy="17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1278936"/>
            <a:endParaRPr lang="ru-RU" sz="1142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grpSp>
        <p:nvGrpSpPr>
          <p:cNvPr id="59" name="LegendLines" hidden="1"/>
          <p:cNvGrpSpPr/>
          <p:nvPr userDrawn="1"/>
        </p:nvGrpSpPr>
        <p:grpSpPr>
          <a:xfrm>
            <a:off x="10776214" y="3785020"/>
            <a:ext cx="1658797" cy="1087719"/>
            <a:chOff x="7607284" y="279400"/>
            <a:chExt cx="1161199" cy="761475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2331" baseline="0" dirty="0">
                <a:latin typeface="+mn-lt"/>
                <a:ea typeface="+mn-ea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2331" baseline="0" dirty="0">
                <a:latin typeface="+mn-lt"/>
                <a:ea typeface="+mn-ea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2331" baseline="0" dirty="0">
                <a:latin typeface="+mn-lt"/>
                <a:ea typeface="+mn-ea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8169259" y="279400"/>
              <a:ext cx="599224" cy="215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78936">
                <a:buClr>
                  <a:schemeClr val="tx2"/>
                </a:buClr>
              </a:pPr>
              <a:r>
                <a:rPr lang="ru-RU" sz="1999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8169259" y="546100"/>
              <a:ext cx="599224" cy="215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78936">
                <a:buClr>
                  <a:schemeClr val="tx2"/>
                </a:buClr>
              </a:pPr>
              <a:r>
                <a:rPr lang="ru-RU" sz="1999" baseline="0" dirty="0" err="1">
                  <a:latin typeface="+mn-lt"/>
                  <a:ea typeface="+mn-ea"/>
                </a:rPr>
                <a:t>Legend</a:t>
              </a:r>
              <a:endParaRPr lang="ru-RU" sz="1999" baseline="0" dirty="0">
                <a:latin typeface="+mn-lt"/>
                <a:ea typeface="+mn-ea"/>
              </a:endParaRP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8169259" y="825501"/>
              <a:ext cx="599224" cy="215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78936">
                <a:buClr>
                  <a:schemeClr val="tx2"/>
                </a:buClr>
              </a:pPr>
              <a:r>
                <a:rPr lang="ru-RU" sz="1999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 userDrawn="1"/>
        </p:nvGrpSpPr>
        <p:grpSpPr>
          <a:xfrm>
            <a:off x="11216168" y="5079895"/>
            <a:ext cx="1218849" cy="1468683"/>
            <a:chOff x="5894005" y="919828"/>
            <a:chExt cx="853225" cy="1028175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331" baseline="0" dirty="0">
                <a:latin typeface="+mn-lt"/>
                <a:ea typeface="+mn-ea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331" baseline="0" dirty="0">
                <a:latin typeface="+mn-lt"/>
                <a:ea typeface="+mn-ea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331" baseline="0" dirty="0">
                <a:latin typeface="+mn-lt"/>
                <a:ea typeface="+mn-ea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331" baseline="0" dirty="0">
                <a:latin typeface="+mn-lt"/>
                <a:ea typeface="+mn-ea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>
              <a:off x="6148005" y="919828"/>
              <a:ext cx="599225" cy="215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78936">
                <a:buClr>
                  <a:schemeClr val="tx2"/>
                </a:buClr>
              </a:pPr>
              <a:r>
                <a:rPr lang="ru-RU" sz="1999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>
              <a:off x="6148005" y="1189703"/>
              <a:ext cx="599225" cy="215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78936">
                <a:buClr>
                  <a:schemeClr val="tx2"/>
                </a:buClr>
              </a:pPr>
              <a:r>
                <a:rPr lang="ru-RU" sz="1999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>
              <a:off x="6148005" y="1461166"/>
              <a:ext cx="599225" cy="215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78936">
                <a:buClr>
                  <a:schemeClr val="tx2"/>
                </a:buClr>
              </a:pPr>
              <a:r>
                <a:rPr lang="ru-RU" sz="1999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6148005" y="1732629"/>
              <a:ext cx="599225" cy="215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78936">
                <a:buClr>
                  <a:schemeClr val="tx2"/>
                </a:buClr>
              </a:pPr>
              <a:r>
                <a:rPr lang="ru-RU" sz="1999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 userDrawn="1"/>
        </p:nvGrpSpPr>
        <p:grpSpPr>
          <a:xfrm>
            <a:off x="11120916" y="6755733"/>
            <a:ext cx="1314095" cy="1879128"/>
            <a:chOff x="5894005" y="2696542"/>
            <a:chExt cx="919899" cy="1315514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 bwMode="gray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331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32" name="Arc 131"/>
              <p:cNvSpPr>
                <a:spLocks noChangeAspect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331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331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331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331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331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331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331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331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331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6214680" y="2696542"/>
              <a:ext cx="599224" cy="215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78936">
                <a:buClr>
                  <a:schemeClr val="tx2"/>
                </a:buClr>
              </a:pPr>
              <a:r>
                <a:rPr lang="ru-RU" sz="1999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6214680" y="2974156"/>
              <a:ext cx="599224" cy="215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78936">
                <a:buClr>
                  <a:schemeClr val="tx2"/>
                </a:buClr>
              </a:pPr>
              <a:r>
                <a:rPr lang="ru-RU" sz="1999" baseline="0">
                  <a:latin typeface="+mn-lt"/>
                  <a:ea typeface="+mn-ea"/>
                </a:rPr>
                <a:t>Legend</a:t>
              </a:r>
              <a:endParaRPr lang="ru-RU" sz="1999" baseline="0" dirty="0">
                <a:latin typeface="+mn-lt"/>
                <a:ea typeface="+mn-ea"/>
              </a:endParaRP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6214680" y="3248596"/>
              <a:ext cx="599224" cy="215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78936">
                <a:buClr>
                  <a:schemeClr val="tx2"/>
                </a:buClr>
              </a:pPr>
              <a:r>
                <a:rPr lang="ru-RU" sz="1999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6214680" y="3521448"/>
              <a:ext cx="599224" cy="215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78936">
                <a:buClr>
                  <a:schemeClr val="tx2"/>
                </a:buClr>
              </a:pPr>
              <a:r>
                <a:rPr lang="ru-RU" sz="1999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6214680" y="3796682"/>
              <a:ext cx="599224" cy="215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78936">
                <a:buClr>
                  <a:schemeClr val="tx2"/>
                </a:buClr>
              </a:pPr>
              <a:r>
                <a:rPr lang="ru-RU" sz="1999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sp>
        <p:nvSpPr>
          <p:cNvPr id="70" name="Oval" hidden="1">
            <a:extLst>
              <a:ext uri="{FF2B5EF4-FFF2-40B4-BE49-F238E27FC236}">
                <a16:creationId xmlns:a16="http://schemas.microsoft.com/office/drawing/2014/main" id="{A5B66859-B8C5-4236-957E-FF42841FD1B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2780150" y="3490729"/>
            <a:ext cx="2179334" cy="2176937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0" algn="ctr"/>
            <a:r>
              <a:rPr lang="en-US" sz="1999" dirty="0"/>
              <a:t>Text</a:t>
            </a:r>
          </a:p>
        </p:txBody>
      </p:sp>
      <p:sp>
        <p:nvSpPr>
          <p:cNvPr id="71" name="Rectangle" hidden="1">
            <a:extLst>
              <a:ext uri="{FF2B5EF4-FFF2-40B4-BE49-F238E27FC236}">
                <a16:creationId xmlns:a16="http://schemas.microsoft.com/office/drawing/2014/main" id="{4AAC3372-A48A-4820-8F6F-A51D8691BD2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130838" y="3490727"/>
            <a:ext cx="2179334" cy="2176937"/>
          </a:xfrm>
          <a:prstGeom prst="rect">
            <a:avLst/>
          </a:prstGeom>
          <a:solidFill>
            <a:schemeClr val="accent1"/>
          </a:solidFill>
        </p:spPr>
        <p:txBody>
          <a:bodyPr vert="horz" lIns="106680" tIns="106680" rIns="106680" bIns="10668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0"/>
            <a:r>
              <a:rPr lang="en-US" sz="1999"/>
              <a:t>Text</a:t>
            </a:r>
            <a:endParaRPr lang="en-US" sz="1999" dirty="0"/>
          </a:p>
        </p:txBody>
      </p:sp>
      <p:sp>
        <p:nvSpPr>
          <p:cNvPr id="72" name="RoundedRectangle" hidden="1">
            <a:extLst>
              <a:ext uri="{FF2B5EF4-FFF2-40B4-BE49-F238E27FC236}">
                <a16:creationId xmlns:a16="http://schemas.microsoft.com/office/drawing/2014/main" id="{06304376-23F1-4490-9114-C60C97DE22A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552263" y="3490727"/>
            <a:ext cx="2179334" cy="2176937"/>
          </a:xfrm>
          <a:prstGeom prst="roundRect">
            <a:avLst/>
          </a:prstGeom>
          <a:solidFill>
            <a:schemeClr val="accent1"/>
          </a:solidFill>
        </p:spPr>
        <p:txBody>
          <a:bodyPr vert="horz" lIns="106680" tIns="106680" rIns="106680" bIns="10668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0"/>
            <a:r>
              <a:rPr lang="en-US" sz="1999"/>
              <a:t>Text</a:t>
            </a:r>
            <a:endParaRPr lang="en-US" sz="1999" dirty="0"/>
          </a:p>
        </p:txBody>
      </p:sp>
      <p:sp>
        <p:nvSpPr>
          <p:cNvPr id="73" name="Arrow" hidden="1">
            <a:extLst>
              <a:ext uri="{FF2B5EF4-FFF2-40B4-BE49-F238E27FC236}">
                <a16:creationId xmlns:a16="http://schemas.microsoft.com/office/drawing/2014/main" id="{BCD31708-CFF4-45E1-8031-671FFD56A27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2780150" y="7401559"/>
            <a:ext cx="2614748" cy="1306162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vert="horz" lIns="100800" tIns="0" rIns="0" bIns="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0"/>
            <a:r>
              <a:rPr lang="en-US" sz="1999" dirty="0"/>
              <a:t>Text</a:t>
            </a:r>
          </a:p>
        </p:txBody>
      </p:sp>
      <p:sp>
        <p:nvSpPr>
          <p:cNvPr id="74" name="DirArrow" hidden="1">
            <a:extLst>
              <a:ext uri="{FF2B5EF4-FFF2-40B4-BE49-F238E27FC236}">
                <a16:creationId xmlns:a16="http://schemas.microsoft.com/office/drawing/2014/main" id="{6026344B-A03D-4688-A421-335E01CB795F}"/>
              </a:ext>
            </a:extLst>
          </p:cNvPr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gray">
          <a:xfrm rot="5400000">
            <a:off x="7933915" y="5452798"/>
            <a:ext cx="4414829" cy="49069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2847" tIns="102847" rIns="102847" bIns="102847" anchor="ctr"/>
          <a:lstStyle/>
          <a:p>
            <a:endParaRPr lang="en-US" sz="2285">
              <a:latin typeface="+mn-lt"/>
            </a:endParaRPr>
          </a:p>
        </p:txBody>
      </p:sp>
      <p:sp>
        <p:nvSpPr>
          <p:cNvPr id="75" name="Bracket" hidden="1">
            <a:extLst>
              <a:ext uri="{FF2B5EF4-FFF2-40B4-BE49-F238E27FC236}">
                <a16:creationId xmlns:a16="http://schemas.microsoft.com/office/drawing/2014/main" id="{91B484D6-7466-4B36-93B1-31B47A6138BD}"/>
              </a:ext>
            </a:extLst>
          </p:cNvPr>
          <p:cNvSpPr>
            <a:spLocks noChangeAspect="1"/>
          </p:cNvSpPr>
          <p:nvPr userDrawn="1">
            <p:custDataLst>
              <p:tags r:id="rId11"/>
            </p:custDataLst>
          </p:nvPr>
        </p:nvSpPr>
        <p:spPr bwMode="gray">
          <a:xfrm>
            <a:off x="8512634" y="6020831"/>
            <a:ext cx="272133" cy="2358352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31" baseline="30000"/>
          </a:p>
        </p:txBody>
      </p:sp>
      <p:grpSp>
        <p:nvGrpSpPr>
          <p:cNvPr id="76" name="Moon" hidden="1">
            <a:extLst>
              <a:ext uri="{FF2B5EF4-FFF2-40B4-BE49-F238E27FC236}">
                <a16:creationId xmlns:a16="http://schemas.microsoft.com/office/drawing/2014/main" id="{D49398DB-D67F-4A62-A452-18B19078B85C}"/>
              </a:ext>
            </a:extLst>
          </p:cNvPr>
          <p:cNvGrpSpPr/>
          <p:nvPr userDrawn="1">
            <p:custDataLst>
              <p:tags r:id="rId12"/>
            </p:custDataLst>
          </p:nvPr>
        </p:nvGrpSpPr>
        <p:grpSpPr bwMode="gray">
          <a:xfrm>
            <a:off x="9127233" y="6020831"/>
            <a:ext cx="362939" cy="362823"/>
            <a:chOff x="762000" y="1270000"/>
            <a:chExt cx="254000" cy="254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CA376AA-846D-4317-A012-ADFE98A1847D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85" dirty="0" err="1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3EEEB8C2-76F9-45D4-A2B2-27B7D250B964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285" dirty="0">
                <a:latin typeface="+mn-lt"/>
              </a:endParaRPr>
            </a:p>
          </p:txBody>
        </p:sp>
      </p:grpSp>
      <p:sp>
        <p:nvSpPr>
          <p:cNvPr id="79" name="SingleChevron" hidden="1">
            <a:extLst>
              <a:ext uri="{FF2B5EF4-FFF2-40B4-BE49-F238E27FC236}">
                <a16:creationId xmlns:a16="http://schemas.microsoft.com/office/drawing/2014/main" id="{128E73BA-1EBA-430C-88A0-35028544977C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5646410" y="7644002"/>
            <a:ext cx="500402" cy="1143710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rot="0" spcFirstLastPara="0" vertOverflow="overflow" horzOverflow="overflow" vert="horz" wrap="square" lIns="102847" tIns="102847" rIns="102847" bIns="1028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 defTabSz="1278936" eaLnBrk="1" latinLnBrk="0" hangingPunct="1">
              <a:buClr>
                <a:schemeClr val="tx2"/>
              </a:buClr>
              <a:buSzPct val="100000"/>
            </a:pPr>
            <a:endParaRPr lang="ru-RU" sz="2331" baseline="0" dirty="0" err="1">
              <a:solidFill>
                <a:schemeClr val="tx1"/>
              </a:solidFill>
            </a:endParaRPr>
          </a:p>
        </p:txBody>
      </p:sp>
      <p:grpSp>
        <p:nvGrpSpPr>
          <p:cNvPr id="80" name="DoubleChevron" hidden="1">
            <a:extLst>
              <a:ext uri="{FF2B5EF4-FFF2-40B4-BE49-F238E27FC236}">
                <a16:creationId xmlns:a16="http://schemas.microsoft.com/office/drawing/2014/main" id="{0895B480-2B5E-4F2C-8EAF-E65010EF54C5}"/>
              </a:ext>
            </a:extLst>
          </p:cNvPr>
          <p:cNvGrpSpPr>
            <a:grpSpLocks noChangeAspect="1"/>
          </p:cNvGrpSpPr>
          <p:nvPr userDrawn="1">
            <p:custDataLst>
              <p:tags r:id="rId14"/>
            </p:custDataLst>
          </p:nvPr>
        </p:nvGrpSpPr>
        <p:grpSpPr>
          <a:xfrm>
            <a:off x="6359973" y="7644002"/>
            <a:ext cx="761264" cy="1143710"/>
            <a:chOff x="1270000" y="1270000"/>
            <a:chExt cx="2409032" cy="3619500"/>
          </a:xfrm>
        </p:grpSpPr>
        <p:sp>
          <p:nvSpPr>
            <p:cNvPr id="81" name="Chevron1">
              <a:extLst>
                <a:ext uri="{FF2B5EF4-FFF2-40B4-BE49-F238E27FC236}">
                  <a16:creationId xmlns:a16="http://schemas.microsoft.com/office/drawing/2014/main" id="{8127E98D-BA45-442F-A3A7-1AD9BD784E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 defTabSz="1278936" eaLnBrk="1" latinLnBrk="0" hangingPunct="1">
                <a:buClr>
                  <a:schemeClr val="tx2"/>
                </a:buClr>
                <a:buSzPct val="100000"/>
              </a:pPr>
              <a:endParaRPr lang="ru-RU" sz="2331" baseline="0" dirty="0" err="1">
                <a:solidFill>
                  <a:schemeClr val="tx1"/>
                </a:solidFill>
              </a:endParaRPr>
            </a:p>
          </p:txBody>
        </p:sp>
        <p:sp>
          <p:nvSpPr>
            <p:cNvPr id="82" name="Chevron2">
              <a:extLst>
                <a:ext uri="{FF2B5EF4-FFF2-40B4-BE49-F238E27FC236}">
                  <a16:creationId xmlns:a16="http://schemas.microsoft.com/office/drawing/2014/main" id="{29E53F46-7B6C-497F-B9C6-EEE3D351E2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 defTabSz="1278936" eaLnBrk="1" latinLnBrk="0" hangingPunct="1">
                <a:buClr>
                  <a:schemeClr val="tx2"/>
                </a:buClr>
                <a:buSzPct val="100000"/>
              </a:pPr>
              <a:endParaRPr lang="ru-RU" sz="2331" baseline="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DoubleChevron2" hidden="1">
            <a:extLst>
              <a:ext uri="{FF2B5EF4-FFF2-40B4-BE49-F238E27FC236}">
                <a16:creationId xmlns:a16="http://schemas.microsoft.com/office/drawing/2014/main" id="{14374A13-E484-4DAA-8C78-650B0DAAE795}"/>
              </a:ext>
            </a:extLst>
          </p:cNvPr>
          <p:cNvGrpSpPr>
            <a:grpSpLocks noChangeAspect="1"/>
          </p:cNvGrpSpPr>
          <p:nvPr userDrawn="1">
            <p:custDataLst>
              <p:tags r:id="rId15"/>
            </p:custDataLst>
          </p:nvPr>
        </p:nvGrpSpPr>
        <p:grpSpPr>
          <a:xfrm>
            <a:off x="7334399" y="7644002"/>
            <a:ext cx="932831" cy="1143710"/>
            <a:chOff x="1270000" y="1270000"/>
            <a:chExt cx="2951957" cy="3619500"/>
          </a:xfrm>
        </p:grpSpPr>
        <p:sp>
          <p:nvSpPr>
            <p:cNvPr id="84" name="Chevron1">
              <a:extLst>
                <a:ext uri="{FF2B5EF4-FFF2-40B4-BE49-F238E27FC236}">
                  <a16:creationId xmlns:a16="http://schemas.microsoft.com/office/drawing/2014/main" id="{59304809-7EEF-463B-BD04-3614B0859E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 defTabSz="1278936" eaLnBrk="1" latinLnBrk="0" hangingPunct="1">
                <a:buClr>
                  <a:schemeClr val="tx2"/>
                </a:buClr>
                <a:buSzPct val="100000"/>
              </a:pPr>
              <a:endParaRPr lang="ru-RU" sz="2331" baseline="0" dirty="0" err="1">
                <a:solidFill>
                  <a:schemeClr val="tx1"/>
                </a:solidFill>
              </a:endParaRPr>
            </a:p>
          </p:txBody>
        </p:sp>
        <p:sp>
          <p:nvSpPr>
            <p:cNvPr id="85" name="Chevron2">
              <a:extLst>
                <a:ext uri="{FF2B5EF4-FFF2-40B4-BE49-F238E27FC236}">
                  <a16:creationId xmlns:a16="http://schemas.microsoft.com/office/drawing/2014/main" id="{50E01209-7B7E-4A42-B968-9D49F2212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2126457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 defTabSz="1278936" eaLnBrk="1" latinLnBrk="0" hangingPunct="1">
                <a:buClr>
                  <a:schemeClr val="tx2"/>
                </a:buClr>
                <a:buSzPct val="100000"/>
              </a:pPr>
              <a:endParaRPr lang="ru-RU" sz="2331" baseline="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Flow" hidden="1">
            <a:extLst>
              <a:ext uri="{FF2B5EF4-FFF2-40B4-BE49-F238E27FC236}">
                <a16:creationId xmlns:a16="http://schemas.microsoft.com/office/drawing/2014/main" id="{743D461F-071D-4C30-B23A-AE700C43BE97}"/>
              </a:ext>
            </a:extLst>
          </p:cNvPr>
          <p:cNvGrpSpPr>
            <a:grpSpLocks/>
          </p:cNvGrpSpPr>
          <p:nvPr userDrawn="1">
            <p:custDataLst>
              <p:tags r:id="rId16"/>
            </p:custDataLst>
          </p:nvPr>
        </p:nvGrpSpPr>
        <p:grpSpPr bwMode="gray">
          <a:xfrm>
            <a:off x="2783289" y="6020831"/>
            <a:ext cx="2614748" cy="1306162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id="{56B90358-91E7-4F7A-8E67-A3838D0D7B1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285" dirty="0" err="1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345FE59-7E1E-4D60-A7E9-0170F89C6159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0"/>
              <a:r>
                <a:rPr lang="en-US" sz="1999" b="0" dirty="0"/>
                <a:t>Text</a:t>
              </a:r>
            </a:p>
          </p:txBody>
        </p:sp>
      </p:grpSp>
      <p:grpSp>
        <p:nvGrpSpPr>
          <p:cNvPr id="89" name="SplitFlow" hidden="1">
            <a:extLst>
              <a:ext uri="{FF2B5EF4-FFF2-40B4-BE49-F238E27FC236}">
                <a16:creationId xmlns:a16="http://schemas.microsoft.com/office/drawing/2014/main" id="{372A61CB-91D8-4152-9504-873FB3B2ECAC}"/>
              </a:ext>
            </a:extLst>
          </p:cNvPr>
          <p:cNvGrpSpPr/>
          <p:nvPr userDrawn="1">
            <p:custDataLst>
              <p:tags r:id="rId17"/>
            </p:custDataLst>
          </p:nvPr>
        </p:nvGrpSpPr>
        <p:grpSpPr bwMode="gray">
          <a:xfrm>
            <a:off x="5647961" y="6020831"/>
            <a:ext cx="2613159" cy="1306162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id="{66E1C004-2490-400A-AECC-C481FEEBCBE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sz="2285" b="1" dirty="0" err="1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E9D728F-AF5A-4401-AE28-6019A508482E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0"/>
              <a:r>
                <a:rPr lang="en-US" sz="1999" dirty="0"/>
                <a:t>Text</a:t>
              </a:r>
            </a:p>
          </p:txBody>
        </p:sp>
        <p:sp>
          <p:nvSpPr>
            <p:cNvPr id="92" name="Freeform 83">
              <a:extLst>
                <a:ext uri="{FF2B5EF4-FFF2-40B4-BE49-F238E27FC236}">
                  <a16:creationId xmlns:a16="http://schemas.microsoft.com/office/drawing/2014/main" id="{6D183288-53DE-4755-9E56-EE52B761240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sz="2285" b="1" dirty="0" err="1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52FE84C-CAD5-45AF-9BFB-C94D9E5BDC39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0"/>
              <a:r>
                <a:rPr lang="en-US" sz="1999"/>
                <a:t>Text</a:t>
              </a:r>
              <a:endParaRPr lang="en-US" sz="1999" dirty="0"/>
            </a:p>
          </p:txBody>
        </p:sp>
      </p:grpSp>
      <p:pic>
        <p:nvPicPr>
          <p:cNvPr id="96" name="Picture 95" descr="Logo.png">
            <a:extLst>
              <a:ext uri="{FF2B5EF4-FFF2-40B4-BE49-F238E27FC236}">
                <a16:creationId xmlns:a16="http://schemas.microsoft.com/office/drawing/2014/main" id="{2A12DA99-A00D-4EE2-B4EA-C3DEF23DFE52}"/>
              </a:ext>
            </a:extLst>
          </p:cNvPr>
          <p:cNvPicPr>
            <a:picLocks/>
          </p:cNvPicPr>
          <p:nvPr userDrawn="1"/>
        </p:nvPicPr>
        <p:blipFill rotWithShape="1"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9119" y="748156"/>
            <a:ext cx="4462482" cy="887519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E5F03421-F063-43E9-B7C3-8070DCD8E05D}"/>
              </a:ext>
            </a:extLst>
          </p:cNvPr>
          <p:cNvSpPr>
            <a:spLocks/>
          </p:cNvSpPr>
          <p:nvPr userDrawn="1"/>
        </p:nvSpPr>
        <p:spPr>
          <a:xfrm>
            <a:off x="0" y="748156"/>
            <a:ext cx="176400" cy="887519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5444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hf hdr="0" ftr="0" dt="0"/>
  <p:txStyles>
    <p:titleStyle>
      <a:lvl1pPr algn="l" defTabSz="1278936" rtl="0" eaLnBrk="1" fontAlgn="base" hangingPunct="1">
        <a:spcBef>
          <a:spcPct val="0"/>
        </a:spcBef>
        <a:spcAft>
          <a:spcPct val="0"/>
        </a:spcAft>
        <a:tabLst>
          <a:tab pos="385494" algn="l"/>
        </a:tabLst>
        <a:defRPr sz="224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1278936" rtl="0" eaLnBrk="1" fontAlgn="base" hangingPunct="1">
        <a:spcBef>
          <a:spcPct val="0"/>
        </a:spcBef>
        <a:spcAft>
          <a:spcPct val="0"/>
        </a:spcAft>
        <a:defRPr sz="2715" b="1">
          <a:solidFill>
            <a:schemeClr val="tx2"/>
          </a:solidFill>
          <a:latin typeface="Arial" charset="0"/>
        </a:defRPr>
      </a:lvl2pPr>
      <a:lvl3pPr algn="l" defTabSz="1278936" rtl="0" eaLnBrk="1" fontAlgn="base" hangingPunct="1">
        <a:spcBef>
          <a:spcPct val="0"/>
        </a:spcBef>
        <a:spcAft>
          <a:spcPct val="0"/>
        </a:spcAft>
        <a:defRPr sz="2715" b="1">
          <a:solidFill>
            <a:schemeClr val="tx2"/>
          </a:solidFill>
          <a:latin typeface="Arial" charset="0"/>
        </a:defRPr>
      </a:lvl3pPr>
      <a:lvl4pPr algn="l" defTabSz="1278936" rtl="0" eaLnBrk="1" fontAlgn="base" hangingPunct="1">
        <a:spcBef>
          <a:spcPct val="0"/>
        </a:spcBef>
        <a:spcAft>
          <a:spcPct val="0"/>
        </a:spcAft>
        <a:defRPr sz="2715" b="1">
          <a:solidFill>
            <a:schemeClr val="tx2"/>
          </a:solidFill>
          <a:latin typeface="Arial" charset="0"/>
        </a:defRPr>
      </a:lvl4pPr>
      <a:lvl5pPr algn="l" defTabSz="1278936" rtl="0" eaLnBrk="1" fontAlgn="base" hangingPunct="1">
        <a:spcBef>
          <a:spcPct val="0"/>
        </a:spcBef>
        <a:spcAft>
          <a:spcPct val="0"/>
        </a:spcAft>
        <a:defRPr sz="2715" b="1">
          <a:solidFill>
            <a:schemeClr val="tx2"/>
          </a:solidFill>
          <a:latin typeface="Arial" charset="0"/>
        </a:defRPr>
      </a:lvl5pPr>
      <a:lvl6pPr marL="653073" algn="l" defTabSz="1278936" rtl="0" eaLnBrk="1" fontAlgn="base" hangingPunct="1">
        <a:spcBef>
          <a:spcPct val="0"/>
        </a:spcBef>
        <a:spcAft>
          <a:spcPct val="0"/>
        </a:spcAft>
        <a:defRPr sz="2715" b="1">
          <a:solidFill>
            <a:schemeClr val="tx2"/>
          </a:solidFill>
          <a:latin typeface="Arial" charset="0"/>
        </a:defRPr>
      </a:lvl6pPr>
      <a:lvl7pPr marL="1306147" algn="l" defTabSz="1278936" rtl="0" eaLnBrk="1" fontAlgn="base" hangingPunct="1">
        <a:spcBef>
          <a:spcPct val="0"/>
        </a:spcBef>
        <a:spcAft>
          <a:spcPct val="0"/>
        </a:spcAft>
        <a:defRPr sz="2715" b="1">
          <a:solidFill>
            <a:schemeClr val="tx2"/>
          </a:solidFill>
          <a:latin typeface="Arial" charset="0"/>
        </a:defRPr>
      </a:lvl7pPr>
      <a:lvl8pPr marL="1959220" algn="l" defTabSz="1278936" rtl="0" eaLnBrk="1" fontAlgn="base" hangingPunct="1">
        <a:spcBef>
          <a:spcPct val="0"/>
        </a:spcBef>
        <a:spcAft>
          <a:spcPct val="0"/>
        </a:spcAft>
        <a:defRPr sz="2715" b="1">
          <a:solidFill>
            <a:schemeClr val="tx2"/>
          </a:solidFill>
          <a:latin typeface="Arial" charset="0"/>
        </a:defRPr>
      </a:lvl8pPr>
      <a:lvl9pPr marL="2612295" algn="l" defTabSz="1278936" rtl="0" eaLnBrk="1" fontAlgn="base" hangingPunct="1">
        <a:spcBef>
          <a:spcPct val="0"/>
        </a:spcBef>
        <a:spcAft>
          <a:spcPct val="0"/>
        </a:spcAft>
        <a:defRPr sz="2715" b="1">
          <a:solidFill>
            <a:schemeClr val="tx2"/>
          </a:solidFill>
          <a:latin typeface="Arial" charset="0"/>
        </a:defRPr>
      </a:lvl9pPr>
    </p:titleStyle>
    <p:bodyStyle>
      <a:lvl1pPr marL="0" indent="0" algn="l" defTabSz="12789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999" baseline="0">
          <a:solidFill>
            <a:schemeClr val="tx1"/>
          </a:solidFill>
          <a:latin typeface="+mn-lt"/>
          <a:ea typeface="+mn-ea"/>
          <a:cs typeface="+mn-cs"/>
        </a:defRPr>
      </a:lvl1pPr>
      <a:lvl2pPr marL="282827" indent="-282827" algn="l" defTabSz="12789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10000"/>
        <a:buFont typeface="Arial" panose="020B0604020202020204" pitchFamily="34" charset="0"/>
        <a:buChar char="•"/>
        <a:defRPr sz="1999" baseline="0">
          <a:solidFill>
            <a:schemeClr val="tx1"/>
          </a:solidFill>
          <a:latin typeface="+mn-lt"/>
        </a:defRPr>
      </a:lvl2pPr>
      <a:lvl3pPr marL="565655" indent="-282827" algn="l" defTabSz="12789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999" baseline="0">
          <a:solidFill>
            <a:schemeClr val="tx1"/>
          </a:solidFill>
          <a:latin typeface="+mn-lt"/>
        </a:defRPr>
      </a:lvl3pPr>
      <a:lvl4pPr marL="848481" indent="-282827" algn="l" defTabSz="12789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–"/>
        <a:defRPr sz="1999" baseline="0">
          <a:solidFill>
            <a:schemeClr val="tx1"/>
          </a:solidFill>
          <a:latin typeface="+mn-lt"/>
        </a:defRPr>
      </a:lvl4pPr>
      <a:lvl5pPr marL="1131309" indent="-282827" algn="l" defTabSz="12789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90000"/>
        <a:buFont typeface="Arial" panose="020B0604020202020204" pitchFamily="34" charset="0"/>
        <a:buChar char="♦"/>
        <a:defRPr sz="1999" baseline="0">
          <a:solidFill>
            <a:schemeClr val="tx1"/>
          </a:solidFill>
          <a:latin typeface="+mn-lt"/>
        </a:defRPr>
      </a:lvl5pPr>
      <a:lvl6pPr marL="1071041" indent="-185945" algn="l" defTabSz="12789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285" baseline="0">
          <a:solidFill>
            <a:schemeClr val="tx1"/>
          </a:solidFill>
          <a:latin typeface="+mn-lt"/>
        </a:defRPr>
      </a:lvl6pPr>
      <a:lvl7pPr marL="1071041" indent="-185945" algn="l" defTabSz="12789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285" baseline="0">
          <a:solidFill>
            <a:schemeClr val="tx1"/>
          </a:solidFill>
          <a:latin typeface="+mn-lt"/>
        </a:defRPr>
      </a:lvl7pPr>
      <a:lvl8pPr marL="1071041" indent="-185945" algn="l" defTabSz="12789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285" baseline="0">
          <a:solidFill>
            <a:schemeClr val="tx1"/>
          </a:solidFill>
          <a:latin typeface="+mn-lt"/>
        </a:defRPr>
      </a:lvl8pPr>
      <a:lvl9pPr marL="1071041" indent="-185945" algn="l" defTabSz="12789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285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306147" rtl="0" eaLnBrk="1" latinLnBrk="0" hangingPunct="1">
        <a:defRPr sz="2572" kern="1200">
          <a:solidFill>
            <a:schemeClr val="tx1"/>
          </a:solidFill>
          <a:latin typeface="+mn-lt"/>
          <a:ea typeface="+mn-ea"/>
          <a:cs typeface="+mn-cs"/>
        </a:defRPr>
      </a:lvl1pPr>
      <a:lvl2pPr marL="653073" algn="l" defTabSz="1306147" rtl="0" eaLnBrk="1" latinLnBrk="0" hangingPunct="1">
        <a:defRPr sz="2572" kern="1200">
          <a:solidFill>
            <a:schemeClr val="tx1"/>
          </a:solidFill>
          <a:latin typeface="+mn-lt"/>
          <a:ea typeface="+mn-ea"/>
          <a:cs typeface="+mn-cs"/>
        </a:defRPr>
      </a:lvl2pPr>
      <a:lvl3pPr marL="1306147" algn="l" defTabSz="1306147" rtl="0" eaLnBrk="1" latinLnBrk="0" hangingPunct="1">
        <a:defRPr sz="2572" kern="1200">
          <a:solidFill>
            <a:schemeClr val="tx1"/>
          </a:solidFill>
          <a:latin typeface="+mn-lt"/>
          <a:ea typeface="+mn-ea"/>
          <a:cs typeface="+mn-cs"/>
        </a:defRPr>
      </a:lvl3pPr>
      <a:lvl4pPr marL="1959220" algn="l" defTabSz="1306147" rtl="0" eaLnBrk="1" latinLnBrk="0" hangingPunct="1">
        <a:defRPr sz="2572" kern="1200">
          <a:solidFill>
            <a:schemeClr val="tx1"/>
          </a:solidFill>
          <a:latin typeface="+mn-lt"/>
          <a:ea typeface="+mn-ea"/>
          <a:cs typeface="+mn-cs"/>
        </a:defRPr>
      </a:lvl4pPr>
      <a:lvl5pPr marL="2612295" algn="l" defTabSz="1306147" rtl="0" eaLnBrk="1" latinLnBrk="0" hangingPunct="1">
        <a:defRPr sz="2572" kern="1200">
          <a:solidFill>
            <a:schemeClr val="tx1"/>
          </a:solidFill>
          <a:latin typeface="+mn-lt"/>
          <a:ea typeface="+mn-ea"/>
          <a:cs typeface="+mn-cs"/>
        </a:defRPr>
      </a:lvl5pPr>
      <a:lvl6pPr marL="3265368" algn="l" defTabSz="1306147" rtl="0" eaLnBrk="1" latinLnBrk="0" hangingPunct="1">
        <a:defRPr sz="2572" kern="1200">
          <a:solidFill>
            <a:schemeClr val="tx1"/>
          </a:solidFill>
          <a:latin typeface="+mn-lt"/>
          <a:ea typeface="+mn-ea"/>
          <a:cs typeface="+mn-cs"/>
        </a:defRPr>
      </a:lvl6pPr>
      <a:lvl7pPr marL="3918442" algn="l" defTabSz="1306147" rtl="0" eaLnBrk="1" latinLnBrk="0" hangingPunct="1">
        <a:defRPr sz="2572" kern="1200">
          <a:solidFill>
            <a:schemeClr val="tx1"/>
          </a:solidFill>
          <a:latin typeface="+mn-lt"/>
          <a:ea typeface="+mn-ea"/>
          <a:cs typeface="+mn-cs"/>
        </a:defRPr>
      </a:lvl7pPr>
      <a:lvl8pPr marL="4571515" algn="l" defTabSz="1306147" rtl="0" eaLnBrk="1" latinLnBrk="0" hangingPunct="1">
        <a:defRPr sz="2572" kern="1200">
          <a:solidFill>
            <a:schemeClr val="tx1"/>
          </a:solidFill>
          <a:latin typeface="+mn-lt"/>
          <a:ea typeface="+mn-ea"/>
          <a:cs typeface="+mn-cs"/>
        </a:defRPr>
      </a:lvl8pPr>
      <a:lvl9pPr marL="5224589" algn="l" defTabSz="1306147" rtl="0" eaLnBrk="1" latinLnBrk="0" hangingPunct="1">
        <a:defRPr sz="25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0" y="0"/>
          <a:ext cx="226778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4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26778" cy="226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7"/>
            </p:custDataLst>
          </p:nvPr>
        </p:nvSpPr>
        <p:spPr bwMode="auto">
          <a:xfrm>
            <a:off x="0" y="0"/>
            <a:ext cx="226778" cy="22676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71" b="1" i="0" baseline="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319758" y="427960"/>
            <a:ext cx="700513" cy="17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143" cap="all" baseline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319758" y="1739947"/>
            <a:ext cx="12089247" cy="30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000" baseline="0" dirty="0">
                <a:solidFill>
                  <a:schemeClr val="accent6"/>
                </a:solidFill>
                <a:latin typeface="+mn-lt"/>
                <a:ea typeface="+mn-ea"/>
              </a:rPr>
              <a:t>КЛИЕНТ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319758" y="8413724"/>
            <a:ext cx="12089247" cy="17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143" baseline="0" dirty="0">
                <a:solidFill>
                  <a:schemeClr val="accent6"/>
                </a:solidFill>
                <a:latin typeface="+mn-lt"/>
                <a:ea typeface="+mn-ea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319758" y="8701716"/>
            <a:ext cx="12089247" cy="17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870753" indent="-870753" defTabSz="1278918">
              <a:tabLst>
                <a:tab pos="900232" algn="l"/>
              </a:tabLst>
            </a:pPr>
            <a:r>
              <a:rPr lang="ru-RU" sz="1143" baseline="0" dirty="0">
                <a:solidFill>
                  <a:schemeClr val="accent6"/>
                </a:solidFill>
                <a:latin typeface="+mn-lt"/>
                <a:ea typeface="+mn-ea"/>
              </a:rPr>
              <a:t>ИСТОЧНИК: источник</a:t>
            </a:r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 bwMode="gray">
          <a:xfrm>
            <a:off x="2075018" y="2787422"/>
            <a:ext cx="6145675" cy="158270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2075017" y="1887328"/>
            <a:ext cx="6091248" cy="634940"/>
            <a:chOff x="915" y="750"/>
            <a:chExt cx="2686" cy="280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50"/>
              <a:ext cx="2686" cy="28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2000" b="1" baseline="0" dirty="0">
                  <a:solidFill>
                    <a:srgbClr val="000000"/>
                  </a:solidFill>
                  <a:latin typeface="+mn-lt"/>
                  <a:ea typeface="+mn-ea"/>
                </a:rPr>
                <a:t>Название документа</a:t>
              </a:r>
            </a:p>
            <a:p>
              <a:r>
                <a:rPr lang="ru-RU" sz="2000" baseline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11732842" y="408176"/>
            <a:ext cx="676169" cy="215424"/>
            <a:chOff x="8267440" y="285750"/>
            <a:chExt cx="473335" cy="15081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77016" y="285750"/>
              <a:ext cx="463759" cy="1425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278918">
                <a:buClr>
                  <a:srgbClr val="002960"/>
                </a:buClr>
              </a:pPr>
              <a:r>
                <a:rPr lang="ru-RU" sz="1143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67440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67440" y="436561"/>
              <a:ext cx="47333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19757" y="802694"/>
            <a:ext cx="7846507" cy="3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A909D4-919F-4C3D-88F9-7DF848F02718}"/>
              </a:ext>
            </a:extLst>
          </p:cNvPr>
          <p:cNvGrpSpPr/>
          <p:nvPr userDrawn="1"/>
        </p:nvGrpSpPr>
        <p:grpSpPr>
          <a:xfrm>
            <a:off x="0" y="9022863"/>
            <a:ext cx="12801600" cy="578337"/>
            <a:chOff x="0" y="6316601"/>
            <a:chExt cx="8961438" cy="40487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834FFC4-F21A-4733-8CCF-5397D25429F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6316601"/>
              <a:ext cx="2177984" cy="404874"/>
            </a:xfrm>
            <a:prstGeom prst="rect">
              <a:avLst/>
            </a:prstGeom>
            <a:solidFill>
              <a:srgbClr val="245F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sz="3571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674598C-1077-42B9-858B-743FA25B4B3E}"/>
                </a:ext>
              </a:extLst>
            </p:cNvPr>
            <p:cNvSpPr>
              <a:spLocks/>
            </p:cNvSpPr>
            <p:nvPr userDrawn="1"/>
          </p:nvSpPr>
          <p:spPr>
            <a:xfrm>
              <a:off x="2177984" y="6316601"/>
              <a:ext cx="1120774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sz="3571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FDB9CD5-E1B1-4FA5-8411-BC1B2E36603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21076" y="6316601"/>
              <a:ext cx="682624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sz="3571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5626C68-F398-469B-9126-8BB394F6931A}"/>
                </a:ext>
              </a:extLst>
            </p:cNvPr>
            <p:cNvSpPr>
              <a:spLocks/>
            </p:cNvSpPr>
            <p:nvPr userDrawn="1"/>
          </p:nvSpPr>
          <p:spPr>
            <a:xfrm>
              <a:off x="4657726" y="6316601"/>
              <a:ext cx="1355724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sz="3571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D485118-1345-4CB1-B6DC-D394B2C93BD4}"/>
                </a:ext>
              </a:extLst>
            </p:cNvPr>
            <p:cNvSpPr>
              <a:spLocks/>
            </p:cNvSpPr>
            <p:nvPr userDrawn="1"/>
          </p:nvSpPr>
          <p:spPr>
            <a:xfrm>
              <a:off x="6013450" y="6316601"/>
              <a:ext cx="454026" cy="404874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sz="3571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44BD42B-99BB-400A-B72A-F40B8412097F}"/>
                </a:ext>
              </a:extLst>
            </p:cNvPr>
            <p:cNvSpPr>
              <a:spLocks/>
            </p:cNvSpPr>
            <p:nvPr userDrawn="1"/>
          </p:nvSpPr>
          <p:spPr>
            <a:xfrm>
              <a:off x="6699250" y="6316601"/>
              <a:ext cx="908050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sz="3571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F0E33E2-03AC-4FBE-86AF-8C7E4D0CBB27}"/>
                </a:ext>
              </a:extLst>
            </p:cNvPr>
            <p:cNvSpPr>
              <a:spLocks/>
            </p:cNvSpPr>
            <p:nvPr userDrawn="1"/>
          </p:nvSpPr>
          <p:spPr>
            <a:xfrm>
              <a:off x="8053388" y="6316601"/>
              <a:ext cx="239712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sz="3571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9022F2A-0C4C-45CD-AE88-8D921708FA3A}"/>
                </a:ext>
              </a:extLst>
            </p:cNvPr>
            <p:cNvSpPr>
              <a:spLocks/>
            </p:cNvSpPr>
            <p:nvPr userDrawn="1"/>
          </p:nvSpPr>
          <p:spPr>
            <a:xfrm>
              <a:off x="8293100" y="6316601"/>
              <a:ext cx="668338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sz="357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C4AE2AD-3497-4255-B6A3-81FF0137329B}"/>
              </a:ext>
            </a:extLst>
          </p:cNvPr>
          <p:cNvSpPr>
            <a:spLocks/>
          </p:cNvSpPr>
          <p:nvPr userDrawn="1"/>
        </p:nvSpPr>
        <p:spPr>
          <a:xfrm>
            <a:off x="0" y="559037"/>
            <a:ext cx="176399" cy="887466"/>
          </a:xfrm>
          <a:prstGeom prst="rect">
            <a:avLst/>
          </a:prstGeom>
          <a:solidFill>
            <a:srgbClr val="F6BC1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3571" dirty="0">
              <a:solidFill>
                <a:schemeClr val="tx1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A68A6F0-9DAD-4462-A4D4-CE46486AC730}"/>
              </a:ext>
            </a:extLst>
          </p:cNvPr>
          <p:cNvGrpSpPr/>
          <p:nvPr userDrawn="1"/>
        </p:nvGrpSpPr>
        <p:grpSpPr>
          <a:xfrm>
            <a:off x="8330454" y="548133"/>
            <a:ext cx="4362441" cy="902260"/>
            <a:chOff x="5831524" y="528331"/>
            <a:chExt cx="3053817" cy="631642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5E1F027-8AF5-413B-A95C-5AFD1461D6E9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A8089BB-00FF-47EA-BD24-312F9E44E9C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6775955-11DC-4BBA-B832-CE7C14DC0B78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BE2F160-7D70-44E0-9601-894A653392C3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0AB954E-F4AE-45C9-8D52-16AA423D3032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3A08678-367B-4C38-BAFA-BD2823945E84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8DEC28A-647E-4516-83F8-9BE141E2A1C3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8C63B61-69E2-42B3-A61C-F396176B464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B4C8E86-1556-4139-A0BD-C35F411D2B76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2FD1060-11AF-4BE0-AC63-EAF9D7C92A4F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81E281D-49F2-41E5-B388-35FE51FDFD8C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80CCC29-1652-440C-8B9B-32248C259CB7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0582C5A-0A79-4B0D-886F-9C169642233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5182332-E7FE-4267-A3EF-B31376739746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163A393-9B3D-4717-989C-74AD9127617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081B07F-7C9F-4A7D-B151-1B04537A8E0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69C9C7F-0784-49FF-B592-D3C913E1B752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280E741-DA8F-4B1A-8879-9E153829E0B1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555F686-D6E3-4AAB-B616-0986F0A0C066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EC852EB-AFCD-4D9F-9054-185C5949EC39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AFA1CB3-F0EA-486D-A2B2-506929296FF5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03FE3C3-3F57-455D-BEE4-95F16EBF660B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0342F58-30BE-455C-9EAB-F5EB81B48591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D9A9859-5D9B-447D-B9F8-2E699DE92B7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63F3E04-E405-4346-9078-E15A50ECA75A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1901315-563E-4344-9D94-ACF484E5639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F661468-FA97-4660-8EB1-27F6E236AEFD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A4C07E9-23F8-4398-976D-19BEE9A37FED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2E23B80-7876-4780-97F1-AD1B7A0B19B9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6BFB7FD-9259-428D-9BC5-CFB0FA907695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C5FF4BC-B5E2-4869-AF07-4CF834EF4B45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65761EB-C850-4807-A540-0D384E884CFB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49205B5-A05B-4531-A36C-22F2FDC16C20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F27FE59-2C83-403C-988B-FC7CAB4734FA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8B380CA0-002A-46F6-828C-CDB22E7E1C46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80360EE-D253-438D-8EFB-F2CB7D77ED2F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7D3A37E-63BE-4809-9181-47114DBE22F5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5E326D9-F812-48AE-9BBC-6D8B70A46002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904F0A2-D731-4026-AD94-DEC82609FB3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E18D693-8C93-47EE-9CA1-0DF337FB3FBF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84E4158-14BE-4BF8-BD04-C769D8047DE8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C91B4C4-3185-413C-93BB-4F4B9E6ABF32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E4B2E2D-27AD-419C-89D6-5885370F8082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</p:grpSp>
    </p:spTree>
    <p:extLst>
      <p:ext uri="{BB962C8B-B14F-4D97-AF65-F5344CB8AC3E}">
        <p14:creationId xmlns:p14="http://schemas.microsoft.com/office/powerpoint/2010/main" val="312678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hf hdr="0" ftr="0" dt="0"/>
  <p:txStyles>
    <p:titleStyle>
      <a:lvl1pPr algn="l" defTabSz="1278918" rtl="0" eaLnBrk="1" fontAlgn="base" hangingPunct="1">
        <a:spcBef>
          <a:spcPct val="0"/>
        </a:spcBef>
        <a:spcAft>
          <a:spcPct val="0"/>
        </a:spcAft>
        <a:tabLst>
          <a:tab pos="385489" algn="l"/>
        </a:tabLst>
        <a:defRPr sz="2571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1278918" rtl="0" eaLnBrk="1" fontAlgn="base" hangingPunct="1">
        <a:spcBef>
          <a:spcPct val="0"/>
        </a:spcBef>
        <a:spcAft>
          <a:spcPct val="0"/>
        </a:spcAft>
        <a:defRPr sz="2714" b="1">
          <a:solidFill>
            <a:schemeClr val="tx2"/>
          </a:solidFill>
          <a:latin typeface="Arial" charset="0"/>
        </a:defRPr>
      </a:lvl2pPr>
      <a:lvl3pPr algn="l" defTabSz="1278918" rtl="0" eaLnBrk="1" fontAlgn="base" hangingPunct="1">
        <a:spcBef>
          <a:spcPct val="0"/>
        </a:spcBef>
        <a:spcAft>
          <a:spcPct val="0"/>
        </a:spcAft>
        <a:defRPr sz="2714" b="1">
          <a:solidFill>
            <a:schemeClr val="tx2"/>
          </a:solidFill>
          <a:latin typeface="Arial" charset="0"/>
        </a:defRPr>
      </a:lvl3pPr>
      <a:lvl4pPr algn="l" defTabSz="1278918" rtl="0" eaLnBrk="1" fontAlgn="base" hangingPunct="1">
        <a:spcBef>
          <a:spcPct val="0"/>
        </a:spcBef>
        <a:spcAft>
          <a:spcPct val="0"/>
        </a:spcAft>
        <a:defRPr sz="2714" b="1">
          <a:solidFill>
            <a:schemeClr val="tx2"/>
          </a:solidFill>
          <a:latin typeface="Arial" charset="0"/>
        </a:defRPr>
      </a:lvl4pPr>
      <a:lvl5pPr algn="l" defTabSz="1278918" rtl="0" eaLnBrk="1" fontAlgn="base" hangingPunct="1">
        <a:spcBef>
          <a:spcPct val="0"/>
        </a:spcBef>
        <a:spcAft>
          <a:spcPct val="0"/>
        </a:spcAft>
        <a:defRPr sz="2714" b="1">
          <a:solidFill>
            <a:schemeClr val="tx2"/>
          </a:solidFill>
          <a:latin typeface="Arial" charset="0"/>
        </a:defRPr>
      </a:lvl5pPr>
      <a:lvl6pPr marL="653064" algn="l" defTabSz="1278918" rtl="0" eaLnBrk="1" fontAlgn="base" hangingPunct="1">
        <a:spcBef>
          <a:spcPct val="0"/>
        </a:spcBef>
        <a:spcAft>
          <a:spcPct val="0"/>
        </a:spcAft>
        <a:defRPr sz="2714" b="1">
          <a:solidFill>
            <a:schemeClr val="tx2"/>
          </a:solidFill>
          <a:latin typeface="Arial" charset="0"/>
        </a:defRPr>
      </a:lvl6pPr>
      <a:lvl7pPr marL="1306129" algn="l" defTabSz="1278918" rtl="0" eaLnBrk="1" fontAlgn="base" hangingPunct="1">
        <a:spcBef>
          <a:spcPct val="0"/>
        </a:spcBef>
        <a:spcAft>
          <a:spcPct val="0"/>
        </a:spcAft>
        <a:defRPr sz="2714" b="1">
          <a:solidFill>
            <a:schemeClr val="tx2"/>
          </a:solidFill>
          <a:latin typeface="Arial" charset="0"/>
        </a:defRPr>
      </a:lvl7pPr>
      <a:lvl8pPr marL="1959193" algn="l" defTabSz="1278918" rtl="0" eaLnBrk="1" fontAlgn="base" hangingPunct="1">
        <a:spcBef>
          <a:spcPct val="0"/>
        </a:spcBef>
        <a:spcAft>
          <a:spcPct val="0"/>
        </a:spcAft>
        <a:defRPr sz="2714" b="1">
          <a:solidFill>
            <a:schemeClr val="tx2"/>
          </a:solidFill>
          <a:latin typeface="Arial" charset="0"/>
        </a:defRPr>
      </a:lvl8pPr>
      <a:lvl9pPr marL="2612258" algn="l" defTabSz="1278918" rtl="0" eaLnBrk="1" fontAlgn="base" hangingPunct="1">
        <a:spcBef>
          <a:spcPct val="0"/>
        </a:spcBef>
        <a:spcAft>
          <a:spcPct val="0"/>
        </a:spcAft>
        <a:defRPr sz="2714" b="1">
          <a:solidFill>
            <a:schemeClr val="tx2"/>
          </a:solidFill>
          <a:latin typeface="Arial" charset="0"/>
        </a:defRPr>
      </a:lvl9pPr>
    </p:titleStyle>
    <p:bodyStyle>
      <a:lvl1pPr marL="0" indent="0" algn="l" defTabSz="127891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2000" baseline="0">
          <a:solidFill>
            <a:schemeClr val="tx1"/>
          </a:solidFill>
          <a:latin typeface="+mn-lt"/>
          <a:ea typeface="+mn-ea"/>
          <a:cs typeface="+mn-cs"/>
        </a:defRPr>
      </a:lvl1pPr>
      <a:lvl2pPr marL="276645" indent="-274378" algn="l" defTabSz="127891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2000" baseline="0">
          <a:solidFill>
            <a:schemeClr val="tx1"/>
          </a:solidFill>
          <a:latin typeface="+mn-lt"/>
        </a:defRPr>
      </a:lvl2pPr>
      <a:lvl3pPr marL="653064" indent="-374152" algn="l" defTabSz="127891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2000" baseline="0">
          <a:solidFill>
            <a:schemeClr val="tx1"/>
          </a:solidFill>
          <a:latin typeface="+mn-lt"/>
        </a:defRPr>
      </a:lvl3pPr>
      <a:lvl4pPr marL="877556" indent="-222223" algn="l" defTabSz="127891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buChar char="o"/>
        <a:defRPr sz="2000" baseline="0">
          <a:solidFill>
            <a:schemeClr val="tx1"/>
          </a:solidFill>
          <a:latin typeface="+mn-lt"/>
        </a:defRPr>
      </a:lvl4pPr>
      <a:lvl5pPr marL="1071026" indent="-185942" algn="l" defTabSz="127891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00" baseline="0">
          <a:solidFill>
            <a:schemeClr val="tx1"/>
          </a:solidFill>
          <a:latin typeface="+mn-lt"/>
        </a:defRPr>
      </a:lvl5pPr>
      <a:lvl6pPr marL="1071026" indent="-185942" algn="l" defTabSz="127891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285" baseline="0">
          <a:solidFill>
            <a:schemeClr val="tx1"/>
          </a:solidFill>
          <a:latin typeface="+mn-lt"/>
        </a:defRPr>
      </a:lvl6pPr>
      <a:lvl7pPr marL="1071026" indent="-185942" algn="l" defTabSz="127891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285" baseline="0">
          <a:solidFill>
            <a:schemeClr val="tx1"/>
          </a:solidFill>
          <a:latin typeface="+mn-lt"/>
        </a:defRPr>
      </a:lvl7pPr>
      <a:lvl8pPr marL="1071026" indent="-185942" algn="l" defTabSz="127891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285" baseline="0">
          <a:solidFill>
            <a:schemeClr val="tx1"/>
          </a:solidFill>
          <a:latin typeface="+mn-lt"/>
        </a:defRPr>
      </a:lvl8pPr>
      <a:lvl9pPr marL="1071026" indent="-185942" algn="l" defTabSz="127891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285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30612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1pPr>
      <a:lvl2pPr marL="653064" algn="l" defTabSz="130612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306129" algn="l" defTabSz="130612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3pPr>
      <a:lvl4pPr marL="1959193" algn="l" defTabSz="130612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4pPr>
      <a:lvl5pPr marL="2612258" algn="l" defTabSz="130612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5pPr>
      <a:lvl6pPr marL="3265322" algn="l" defTabSz="130612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6pPr>
      <a:lvl7pPr marL="3918387" algn="l" defTabSz="130612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7pPr>
      <a:lvl8pPr marL="4571451" algn="l" defTabSz="130612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8pPr>
      <a:lvl9pPr marL="5224516" algn="l" defTabSz="130612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2187" y="3216424"/>
            <a:ext cx="6564637" cy="325267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льготном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кредитовании для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поддержания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сохранения занятости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 с постановлением Правительства РФ от 02.04.2020 №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422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2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520" y="748155"/>
            <a:ext cx="7665480" cy="887520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механизм господдержки в рамках Постановления Правительства от 02.04.2020 №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422 </a:t>
            </a:r>
            <a:endParaRPr lang="ru-RU" sz="1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10224"/>
              </p:ext>
            </p:extLst>
          </p:nvPr>
        </p:nvGraphicFramePr>
        <p:xfrm>
          <a:off x="830579" y="1770101"/>
          <a:ext cx="11615738" cy="6342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35520" y="1665201"/>
            <a:ext cx="7521464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Стрелка вправо 7"/>
          <p:cNvSpPr/>
          <p:nvPr/>
        </p:nvSpPr>
        <p:spPr>
          <a:xfrm rot="5400000">
            <a:off x="6472810" y="3762164"/>
            <a:ext cx="331276" cy="535940"/>
          </a:xfrm>
          <a:prstGeom prst="rightArrow">
            <a:avLst>
              <a:gd name="adj1" fmla="val 60000"/>
              <a:gd name="adj2" fmla="val 50000"/>
            </a:avLst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3">
              <a:shade val="90000"/>
              <a:hueOff val="280340"/>
              <a:satOff val="-6007"/>
              <a:lumOff val="30812"/>
              <a:alphaOff val="0"/>
            </a:schemeClr>
          </a:lnRef>
          <a:fillRef idx="1">
            <a:schemeClr val="accent3">
              <a:shade val="90000"/>
              <a:hueOff val="280340"/>
              <a:satOff val="-6007"/>
              <a:lumOff val="30812"/>
              <a:alphaOff val="0"/>
            </a:schemeClr>
          </a:fillRef>
          <a:effectRef idx="0">
            <a:schemeClr val="accent3">
              <a:shade val="90000"/>
              <a:hueOff val="280340"/>
              <a:satOff val="-6007"/>
              <a:lumOff val="30812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Стрелка вправо 19"/>
          <p:cNvSpPr/>
          <p:nvPr/>
        </p:nvSpPr>
        <p:spPr>
          <a:xfrm rot="5400000">
            <a:off x="6482841" y="5006475"/>
            <a:ext cx="331276" cy="556002"/>
          </a:xfrm>
          <a:prstGeom prst="rightArrow">
            <a:avLst>
              <a:gd name="adj1" fmla="val 60000"/>
              <a:gd name="adj2" fmla="val 50000"/>
            </a:avLst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3">
              <a:shade val="90000"/>
              <a:hueOff val="280340"/>
              <a:satOff val="-6007"/>
              <a:lumOff val="30812"/>
              <a:alphaOff val="0"/>
            </a:schemeClr>
          </a:lnRef>
          <a:fillRef idx="1">
            <a:schemeClr val="accent3">
              <a:shade val="90000"/>
              <a:hueOff val="280340"/>
              <a:satOff val="-6007"/>
              <a:lumOff val="30812"/>
              <a:alphaOff val="0"/>
            </a:schemeClr>
          </a:fillRef>
          <a:effectRef idx="0">
            <a:schemeClr val="accent3">
              <a:shade val="90000"/>
              <a:hueOff val="280340"/>
              <a:satOff val="-6007"/>
              <a:lumOff val="30812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00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520" y="748155"/>
            <a:ext cx="7665480" cy="887520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параметры Постановления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РФ </a:t>
            </a:r>
            <a:b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02.04.2020 № 422 по льготному кредитованию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35520" y="1776264"/>
            <a:ext cx="7521464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604156" y="2056925"/>
            <a:ext cx="11593288" cy="1684889"/>
            <a:chOff x="712168" y="2352328"/>
            <a:chExt cx="11593288" cy="1368152"/>
          </a:xfrm>
        </p:grpSpPr>
        <p:sp>
          <p:nvSpPr>
            <p:cNvPr id="14" name="Пятиугольник 13"/>
            <p:cNvSpPr/>
            <p:nvPr/>
          </p:nvSpPr>
          <p:spPr>
            <a:xfrm>
              <a:off x="712168" y="2352328"/>
              <a:ext cx="2520280" cy="1368152"/>
            </a:xfrm>
            <a:prstGeom prst="homePlate">
              <a:avLst/>
            </a:prstGeom>
            <a:solidFill>
              <a:srgbClr val="FFE9A3"/>
            </a:solidFill>
            <a:ln>
              <a:solidFill>
                <a:srgbClr val="F9AD6F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5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кого распространяется</a:t>
              </a:r>
              <a:endParaRPr lang="ru-RU" sz="165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 с одним вырезанным углом 14"/>
            <p:cNvSpPr/>
            <p:nvPr/>
          </p:nvSpPr>
          <p:spPr>
            <a:xfrm>
              <a:off x="3520480" y="2352328"/>
              <a:ext cx="8784976" cy="1368152"/>
            </a:xfrm>
            <a:prstGeom prst="snip1Rect">
              <a:avLst/>
            </a:prstGeom>
            <a:solidFill>
              <a:srgbClr val="EDF6D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Субъекты МСП – 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юридические лица и индивидуальные предприниматели</a:t>
              </a:r>
              <a:endPara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Осуществляют деятельность 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наиболее пострадавших отраслях (ПП 434, см. слайд 13)</a:t>
              </a:r>
            </a:p>
            <a:p>
              <a:pPr marL="540000" indent="-285750">
                <a:buFont typeface="Arial" panose="020B0604020202020204" pitchFamily="34" charset="0"/>
                <a:buChar char="•"/>
              </a:pP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Клиент-МСП, относящийся </a:t>
              </a: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 категории «малое предприятие» или «</a:t>
              </a:r>
              <a:r>
                <a:rPr lang="ru-RU" sz="1400" b="1" dirty="0" err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микропредприятие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», </a:t>
              </a: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определяется по основному или дополнительным видам экономической 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деятельности</a:t>
              </a:r>
            </a:p>
            <a:p>
              <a:pPr marL="540000" indent="-285750">
                <a:buFont typeface="Arial" panose="020B0604020202020204" pitchFamily="34" charset="0"/>
                <a:buChar char="•"/>
              </a:pP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клиент, </a:t>
              </a: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относящийся к категории «малое предприятие» или «</a:t>
              </a:r>
              <a:r>
                <a:rPr lang="ru-RU" sz="1400" b="1" dirty="0" err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микропредприятие</a:t>
              </a: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», определяется по основному виду экономической деятельности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7711" y="3888295"/>
            <a:ext cx="11593288" cy="1279845"/>
            <a:chOff x="712168" y="2352328"/>
            <a:chExt cx="11593288" cy="1388896"/>
          </a:xfrm>
        </p:grpSpPr>
        <p:sp>
          <p:nvSpPr>
            <p:cNvPr id="23" name="Пятиугольник 22"/>
            <p:cNvSpPr/>
            <p:nvPr/>
          </p:nvSpPr>
          <p:spPr>
            <a:xfrm>
              <a:off x="712168" y="2352328"/>
              <a:ext cx="2520280" cy="1368152"/>
            </a:xfrm>
            <a:prstGeom prst="homePlate">
              <a:avLst/>
            </a:prstGeom>
            <a:solidFill>
              <a:srgbClr val="FFE9A3"/>
            </a:solidFill>
            <a:ln>
              <a:solidFill>
                <a:srgbClr val="F9AD6F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7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Условия получения кредита</a:t>
              </a:r>
            </a:p>
          </p:txBody>
        </p:sp>
        <p:sp>
          <p:nvSpPr>
            <p:cNvPr id="24" name="Прямоугольник с одним вырезанным углом 23"/>
            <p:cNvSpPr/>
            <p:nvPr/>
          </p:nvSpPr>
          <p:spPr>
            <a:xfrm>
              <a:off x="3520480" y="2373072"/>
              <a:ext cx="8784976" cy="1368152"/>
            </a:xfrm>
            <a:prstGeom prst="snip1Rect">
              <a:avLst/>
            </a:prstGeom>
            <a:solidFill>
              <a:srgbClr val="EDF6D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отношении компании не должна быть введена процедура банкротства, </a:t>
              </a:r>
              <a:endPara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Отсутствует </a:t>
              </a: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приостановление 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деятельности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Количество </a:t>
              </a: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работников Клиента, не относящегося к категории «малое предприятие» и «</a:t>
              </a:r>
              <a:r>
                <a:rPr lang="ru-RU" sz="1400" b="1" dirty="0" err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микропредприятие</a:t>
              </a: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», в течение 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отчетного месяца </a:t>
              </a: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составляет не менее 90% количества работников в 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предыдущем месяце</a:t>
              </a:r>
              <a:endPara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22557" y="5333735"/>
            <a:ext cx="11593288" cy="865709"/>
            <a:chOff x="712168" y="2352328"/>
            <a:chExt cx="11593288" cy="1368152"/>
          </a:xfrm>
        </p:grpSpPr>
        <p:sp>
          <p:nvSpPr>
            <p:cNvPr id="26" name="Пятиугольник 25"/>
            <p:cNvSpPr/>
            <p:nvPr/>
          </p:nvSpPr>
          <p:spPr>
            <a:xfrm>
              <a:off x="712168" y="2352328"/>
              <a:ext cx="2520280" cy="1368152"/>
            </a:xfrm>
            <a:prstGeom prst="homePlate">
              <a:avLst/>
            </a:prstGeom>
            <a:solidFill>
              <a:srgbClr val="FFE9A3"/>
            </a:solidFill>
            <a:ln>
              <a:solidFill>
                <a:srgbClr val="F9AD6F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7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Размер кредита</a:t>
              </a:r>
            </a:p>
          </p:txBody>
        </p:sp>
        <p:sp>
          <p:nvSpPr>
            <p:cNvPr id="27" name="Прямоугольник с одним вырезанным углом 26"/>
            <p:cNvSpPr/>
            <p:nvPr/>
          </p:nvSpPr>
          <p:spPr>
            <a:xfrm>
              <a:off x="3520480" y="2352328"/>
              <a:ext cx="8784976" cy="1368152"/>
            </a:xfrm>
            <a:prstGeom prst="snip1Rect">
              <a:avLst/>
            </a:prstGeom>
            <a:solidFill>
              <a:srgbClr val="EDF6D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Максимальная сумма кредита определяется как произведение расчетного размера оплаты труда, численности работников заемщика и периода субсидирования (6 месяцев)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Расчетный размер ОТ = МРОТ + К районный + надбавки (с учетом страховых взносов) 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22557" y="6365039"/>
            <a:ext cx="11593288" cy="726496"/>
            <a:chOff x="712168" y="2352328"/>
            <a:chExt cx="11593288" cy="1368152"/>
          </a:xfrm>
        </p:grpSpPr>
        <p:sp>
          <p:nvSpPr>
            <p:cNvPr id="29" name="Пятиугольник 28"/>
            <p:cNvSpPr/>
            <p:nvPr/>
          </p:nvSpPr>
          <p:spPr>
            <a:xfrm>
              <a:off x="712168" y="2352328"/>
              <a:ext cx="2520280" cy="1368152"/>
            </a:xfrm>
            <a:prstGeom prst="homePlate">
              <a:avLst/>
            </a:prstGeom>
            <a:solidFill>
              <a:srgbClr val="FFE9A3"/>
            </a:solidFill>
            <a:ln>
              <a:solidFill>
                <a:srgbClr val="F9AD6F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7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Срок кредита</a:t>
              </a:r>
            </a:p>
          </p:txBody>
        </p:sp>
        <p:sp>
          <p:nvSpPr>
            <p:cNvPr id="30" name="Прямоугольник с одним вырезанным углом 29"/>
            <p:cNvSpPr/>
            <p:nvPr/>
          </p:nvSpPr>
          <p:spPr>
            <a:xfrm>
              <a:off x="3520480" y="2352328"/>
              <a:ext cx="8784976" cy="1368152"/>
            </a:xfrm>
            <a:prstGeom prst="snip1Rect">
              <a:avLst/>
            </a:prstGeom>
            <a:solidFill>
              <a:srgbClr val="EDF6D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более 12 месяцев (кредитный договор должен быть заключен с 30.03.2020 по 01.10.2020)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Период субсидирования – 6 месяцев (до 3</a:t>
              </a: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.1</a:t>
              </a: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.2020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endPara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22557" y="8256984"/>
            <a:ext cx="11593288" cy="702315"/>
            <a:chOff x="712168" y="2352328"/>
            <a:chExt cx="11593288" cy="1368152"/>
          </a:xfrm>
        </p:grpSpPr>
        <p:sp>
          <p:nvSpPr>
            <p:cNvPr id="32" name="Пятиугольник 31"/>
            <p:cNvSpPr/>
            <p:nvPr/>
          </p:nvSpPr>
          <p:spPr>
            <a:xfrm>
              <a:off x="712168" y="2352328"/>
              <a:ext cx="2520280" cy="1368152"/>
            </a:xfrm>
            <a:prstGeom prst="homePlate">
              <a:avLst/>
            </a:prstGeom>
            <a:solidFill>
              <a:srgbClr val="FFE9A3"/>
            </a:solidFill>
            <a:ln>
              <a:solidFill>
                <a:srgbClr val="F9AD6F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7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Порядок погашения кредита</a:t>
              </a:r>
            </a:p>
          </p:txBody>
        </p:sp>
        <p:sp>
          <p:nvSpPr>
            <p:cNvPr id="33" name="Прямоугольник с одним вырезанным углом 32"/>
            <p:cNvSpPr/>
            <p:nvPr/>
          </p:nvSpPr>
          <p:spPr>
            <a:xfrm>
              <a:off x="3520480" y="2352328"/>
              <a:ext cx="8784976" cy="1368152"/>
            </a:xfrm>
            <a:prstGeom prst="snip1Rect">
              <a:avLst/>
            </a:prstGeom>
            <a:solidFill>
              <a:srgbClr val="EDF6D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конце срока кредитования</a:t>
              </a:r>
            </a:p>
            <a:p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либо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графику начиная с 01.10.2020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22557" y="7254600"/>
            <a:ext cx="11593288" cy="859157"/>
            <a:chOff x="712168" y="2352328"/>
            <a:chExt cx="11593288" cy="1368152"/>
          </a:xfrm>
        </p:grpSpPr>
        <p:sp>
          <p:nvSpPr>
            <p:cNvPr id="21" name="Пятиугольник 20"/>
            <p:cNvSpPr/>
            <p:nvPr/>
          </p:nvSpPr>
          <p:spPr>
            <a:xfrm>
              <a:off x="712168" y="2352328"/>
              <a:ext cx="2520280" cy="1368152"/>
            </a:xfrm>
            <a:prstGeom prst="homePlate">
              <a:avLst/>
            </a:prstGeom>
            <a:solidFill>
              <a:srgbClr val="FFE9A3"/>
            </a:solidFill>
            <a:ln>
              <a:solidFill>
                <a:srgbClr val="F9AD6F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7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Процентная ставка</a:t>
              </a:r>
            </a:p>
          </p:txBody>
        </p:sp>
        <p:sp>
          <p:nvSpPr>
            <p:cNvPr id="34" name="Прямоугольник с одним вырезанным углом 33"/>
            <p:cNvSpPr/>
            <p:nvPr/>
          </p:nvSpPr>
          <p:spPr>
            <a:xfrm>
              <a:off x="3520480" y="2352328"/>
              <a:ext cx="8784976" cy="1368152"/>
            </a:xfrm>
            <a:prstGeom prst="snip1Rect">
              <a:avLst/>
            </a:prstGeom>
            <a:solidFill>
              <a:srgbClr val="EDF6D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0% ( в течение 6 месяцев до 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30.11.2020)</a:t>
              </a:r>
              <a:endPara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Далее 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в </a:t>
              </a: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размере ставки, полученной Банком по программе льготного рефинансирования Банка 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России</a:t>
              </a:r>
              <a:endPara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337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520" y="748155"/>
            <a:ext cx="7665480" cy="887520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параметры льготного кредитования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Банка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Постановления Правительства от 02.04.2020 №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422</a:t>
            </a:r>
            <a:endParaRPr lang="ru-RU" sz="1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822472" y="9257977"/>
            <a:ext cx="2987040" cy="511175"/>
          </a:xfrm>
        </p:spPr>
        <p:txBody>
          <a:bodyPr/>
          <a:lstStyle/>
          <a:p>
            <a:fld id="{6DDF61C1-2457-E848-BB6B-E1DA9A549776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35519" y="1635675"/>
            <a:ext cx="7521464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601110" y="1846372"/>
            <a:ext cx="12054755" cy="1092607"/>
            <a:chOff x="628367" y="2134404"/>
            <a:chExt cx="12054755" cy="109260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28367" y="2135219"/>
              <a:ext cx="2316049" cy="510778"/>
            </a:xfrm>
            <a:prstGeom prst="roundRect">
              <a:avLst/>
            </a:prstGeom>
            <a:solidFill>
              <a:srgbClr val="FFF4D1"/>
            </a:solidFill>
            <a:ln w="9525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Клиент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307723" y="2134404"/>
              <a:ext cx="9375399" cy="109260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lvl="0" defTabSz="914400">
                <a:defRPr/>
              </a:pPr>
              <a:r>
                <a:rPr lang="ru-RU" sz="1300" b="1" kern="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Юридическое лицо / Индивидуальный предприниматель (в </a:t>
              </a:r>
              <a:r>
                <a:rPr lang="ru-RU" sz="1300" b="1" kern="0" dirty="0" err="1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т.ч</a:t>
              </a:r>
              <a:r>
                <a:rPr lang="ru-RU" sz="1300" b="1" kern="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ИП-глава КФХ):</a:t>
              </a:r>
            </a:p>
            <a:p>
              <a:pPr lvl="0" defTabSz="914400">
                <a:defRPr/>
              </a:pPr>
              <a:r>
                <a:rPr lang="ru-RU" sz="13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sz="1300" b="1" kern="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обладает </a:t>
              </a:r>
              <a:r>
                <a:rPr lang="ru-RU" sz="13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статусом налогового резидента Российской Федерации;</a:t>
              </a:r>
            </a:p>
            <a:p>
              <a:pPr lvl="0" defTabSz="914400">
                <a:defRPr/>
              </a:pPr>
              <a:r>
                <a:rPr lang="ru-RU" sz="1300" b="1" kern="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соответствует </a:t>
              </a:r>
              <a:r>
                <a:rPr lang="ru-RU" sz="13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требованиям Постановления № 422;</a:t>
              </a:r>
            </a:p>
            <a:p>
              <a:pPr lvl="0" defTabSz="914400">
                <a:defRPr/>
              </a:pPr>
              <a:r>
                <a:rPr lang="ru-RU" sz="1300" b="1" kern="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осуществляет </a:t>
              </a:r>
              <a:r>
                <a:rPr lang="ru-RU" sz="13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деятельность не менее 1 года в одной или нескольких </a:t>
              </a:r>
              <a:r>
                <a:rPr lang="ru-RU" sz="1300" b="1" kern="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отраслях, наиболее пострадавших из-за </a:t>
              </a:r>
              <a:r>
                <a:rPr lang="ru-RU" sz="13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распространения новой </a:t>
              </a:r>
              <a:r>
                <a:rPr lang="ru-RU" sz="1300" b="1" kern="0" dirty="0" err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коронавирусной</a:t>
              </a:r>
              <a:r>
                <a:rPr lang="ru-RU" sz="13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инфекции (согласно ПП</a:t>
              </a:r>
              <a:r>
                <a:rPr lang="en-US" sz="13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  <a:r>
                <a:rPr lang="ru-RU" sz="1300" b="1" kern="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34)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01111" y="2856384"/>
            <a:ext cx="12054753" cy="578882"/>
            <a:chOff x="627933" y="1825606"/>
            <a:chExt cx="12054753" cy="57888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27933" y="1825606"/>
              <a:ext cx="2317299" cy="578882"/>
            </a:xfrm>
            <a:prstGeom prst="roundRect">
              <a:avLst/>
            </a:prstGeom>
            <a:solidFill>
              <a:srgbClr val="FFF4D1"/>
            </a:solidFill>
            <a:ln w="9525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Целевое </a:t>
              </a:r>
              <a:r>
                <a:rPr lang="ru-RU" sz="1400" b="1" kern="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использование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298961" y="1969622"/>
              <a:ext cx="9383725" cy="2923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300" b="1" kern="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Неотложные </a:t>
              </a:r>
              <a:r>
                <a:rPr lang="ru-RU" sz="13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нужды - выплата заработной платы сотрудникам клиента (с учетом страховых взносов</a:t>
              </a:r>
              <a:r>
                <a:rPr lang="ru-RU" sz="1300" b="1" kern="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130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01111" y="3360440"/>
            <a:ext cx="12054753" cy="1092607"/>
            <a:chOff x="628368" y="2010003"/>
            <a:chExt cx="12054753" cy="1092607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28368" y="2251243"/>
              <a:ext cx="2316049" cy="510778"/>
            </a:xfrm>
            <a:prstGeom prst="roundRect">
              <a:avLst/>
            </a:prstGeom>
            <a:solidFill>
              <a:srgbClr val="FFF4D1"/>
            </a:solidFill>
            <a:ln w="9525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 кредита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307723" y="2010003"/>
              <a:ext cx="9375398" cy="109260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lvl="0" defTabSz="914400">
                <a:defRPr/>
              </a:pPr>
              <a:r>
                <a:rPr lang="ru-RU" sz="1300" b="1" kern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b="1" kern="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Определяется </a:t>
              </a:r>
              <a:r>
                <a:rPr lang="ru-RU" sz="13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 произведение расчетного размера оплаты труда, численности работников </a:t>
              </a:r>
              <a:r>
                <a:rPr lang="ru-RU" sz="1300" b="1" kern="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заемщика  </a:t>
              </a:r>
              <a:r>
                <a:rPr lang="ru-RU" sz="13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периода </a:t>
              </a:r>
              <a:r>
                <a:rPr lang="ru-RU" sz="1300" b="1" kern="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субсидирования (6 </a:t>
              </a:r>
              <a:r>
                <a:rPr lang="ru-RU" sz="13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месяцев)</a:t>
              </a:r>
            </a:p>
            <a:p>
              <a:pPr lvl="0" defTabSz="914400">
                <a:defRPr/>
              </a:pPr>
              <a:r>
                <a:rPr lang="ru-RU" sz="13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Расчетный размер ОТ = МРОТ + К районный + надбавки (с учетом страховых взносов</a:t>
              </a:r>
              <a:r>
                <a:rPr lang="ru-RU" sz="1300" b="1" kern="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lvl="0" defTabSz="914400">
                <a:defRPr/>
              </a:pPr>
              <a:r>
                <a:rPr lang="ru-RU" sz="1300" b="1" kern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! </a:t>
              </a:r>
              <a:r>
                <a:rPr lang="ru-RU" sz="1300" b="1" kern="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более среднесписочной численности за 2019 год</a:t>
              </a:r>
            </a:p>
            <a:p>
              <a:pPr lvl="0" defTabSz="914400">
                <a:defRPr/>
              </a:pPr>
              <a:r>
                <a:rPr lang="ru-RU" sz="1300" b="1" kern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! </a:t>
              </a:r>
              <a:r>
                <a:rPr lang="ru-RU" sz="1300" b="1" kern="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более количества застрахованных лиц, переданных в ПФР за предыдущий месяц </a:t>
              </a:r>
              <a:endParaRPr lang="ru-RU" sz="13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45481" y="4488060"/>
            <a:ext cx="12110383" cy="340519"/>
            <a:chOff x="545882" y="2289628"/>
            <a:chExt cx="11906956" cy="340519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545882" y="2289628"/>
              <a:ext cx="2316049" cy="340519"/>
            </a:xfrm>
            <a:prstGeom prst="roundRect">
              <a:avLst/>
            </a:prstGeom>
            <a:solidFill>
              <a:srgbClr val="FFF4D1"/>
            </a:solidFill>
            <a:ln w="9525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Срок </a:t>
              </a:r>
              <a:r>
                <a:rPr lang="ru-RU" sz="1400" b="1" kern="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кредита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3226738" y="2337759"/>
              <a:ext cx="9226100" cy="2923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lvl="0" defTabSz="914400">
                <a:defRPr/>
              </a:pPr>
              <a:r>
                <a:rPr lang="ru-RU" sz="1300" b="1" kern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b="1" kern="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</a:t>
              </a:r>
              <a:r>
                <a:rPr lang="ru-RU" sz="13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более 12 </a:t>
              </a:r>
              <a:r>
                <a:rPr lang="ru-RU" sz="1300" b="1" kern="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месяцев, при этом кредитная сделка может быть заключена не позднее 01.10.2020</a:t>
              </a:r>
              <a:endParaRPr lang="ru-RU" sz="140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13704" y="4943531"/>
            <a:ext cx="12075840" cy="510778"/>
            <a:chOff x="628367" y="2194594"/>
            <a:chExt cx="12120166" cy="510778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628367" y="2194594"/>
              <a:ext cx="2316049" cy="510778"/>
            </a:xfrm>
            <a:prstGeom prst="roundRect">
              <a:avLst/>
            </a:prstGeom>
            <a:solidFill>
              <a:srgbClr val="FFF4D1"/>
            </a:solidFill>
            <a:ln w="9525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Процентная ставка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310351" y="2212929"/>
              <a:ext cx="9438182" cy="49244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lvl="0" defTabSz="914400">
                <a:defRPr/>
              </a:pPr>
              <a:r>
                <a:rPr lang="ru-RU" sz="1300" b="1" kern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b="1" kern="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ru-RU" sz="13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 годовых - в течение первых 6 месяцев кредитования до 3</a:t>
              </a:r>
              <a:r>
                <a:rPr lang="en-US" sz="13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ru-RU" sz="13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.1</a:t>
              </a:r>
              <a:r>
                <a:rPr lang="en-US" sz="13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ru-RU" sz="13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.2020</a:t>
              </a:r>
              <a:r>
                <a:rPr lang="en-US" sz="13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ru-RU" sz="13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разъяснения МЭР</a:t>
              </a:r>
              <a:r>
                <a:rPr lang="en-US" sz="13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130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defTabSz="914400">
                <a:defRPr/>
              </a:pPr>
              <a:r>
                <a:rPr lang="ru-RU" sz="1300" b="1" kern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b="1" kern="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13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размере ставки льготного рефинансирования Банка </a:t>
              </a:r>
              <a:r>
                <a:rPr lang="ru-RU" sz="1300" b="1" kern="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России </a:t>
              </a:r>
              <a:r>
                <a:rPr lang="ru-RU" sz="13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начиная с 7-го месяца кредитования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64765" y="7091656"/>
            <a:ext cx="12091099" cy="492443"/>
            <a:chOff x="628367" y="2174250"/>
            <a:chExt cx="12018405" cy="41129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628367" y="2235494"/>
              <a:ext cx="2316049" cy="284405"/>
            </a:xfrm>
            <a:prstGeom prst="roundRect">
              <a:avLst/>
            </a:prstGeom>
            <a:solidFill>
              <a:srgbClr val="FFF4D1"/>
            </a:solidFill>
            <a:ln w="9525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Порядок </a:t>
              </a:r>
              <a:r>
                <a:rPr lang="ru-RU" sz="1400" b="1" kern="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погашения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Скругленный прямоугольник 42"/>
            <p:cNvSpPr/>
            <p:nvPr/>
          </p:nvSpPr>
          <p:spPr>
            <a:xfrm>
              <a:off x="3287079" y="2174250"/>
              <a:ext cx="9359693" cy="41129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lvl="0" defTabSz="914400">
                <a:defRPr/>
              </a:pPr>
              <a:r>
                <a:rPr lang="ru-RU" sz="1300" b="1" kern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b="1" kern="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Льготный </a:t>
              </a:r>
              <a:r>
                <a:rPr lang="ru-RU" sz="13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период – 6 мес. (до 01.10.2020)</a:t>
              </a:r>
              <a:endParaRPr lang="en-US" sz="130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defTabSz="914400">
                <a:defRPr/>
              </a:pPr>
              <a:r>
                <a:rPr lang="ru-RU" sz="1300" b="1" kern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b="1" kern="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Погашение </a:t>
              </a:r>
              <a:r>
                <a:rPr lang="ru-RU" sz="13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индивидуальному графику после 01.10.2020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01110" y="5616360"/>
            <a:ext cx="12064382" cy="1297038"/>
            <a:chOff x="671003" y="2209175"/>
            <a:chExt cx="12064382" cy="1297038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671003" y="2209175"/>
              <a:ext cx="2316049" cy="510778"/>
            </a:xfrm>
            <a:prstGeom prst="roundRect">
              <a:avLst/>
            </a:prstGeom>
            <a:solidFill>
              <a:srgbClr val="FFF4D1"/>
            </a:solidFill>
            <a:ln w="9525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Порядок выдачи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Скругленный прямоугольник 37"/>
            <p:cNvSpPr/>
            <p:nvPr/>
          </p:nvSpPr>
          <p:spPr>
            <a:xfrm>
              <a:off x="3331776" y="2213551"/>
              <a:ext cx="9403609" cy="129266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lvl="0" defTabSz="914400">
                <a:defRPr/>
              </a:pPr>
              <a:r>
                <a:rPr lang="ru-RU" sz="1300" b="1" kern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b="1" kern="0" dirty="0" err="1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Невозобновляемая</a:t>
              </a:r>
              <a:r>
                <a:rPr lang="ru-RU" sz="1300" b="1" kern="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кредитная линия (с лимитом выдачи)</a:t>
              </a:r>
            </a:p>
            <a:p>
              <a:pPr lvl="0" defTabSz="914400">
                <a:defRPr/>
              </a:pPr>
              <a:r>
                <a:rPr lang="ru-RU" sz="1300" b="1" kern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Размер транша определяется </a:t>
              </a:r>
              <a:r>
                <a:rPr lang="ru-RU" sz="1300" b="1" kern="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</a:t>
              </a:r>
              <a:r>
                <a:rPr lang="ru-RU" sz="13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учетом </a:t>
              </a:r>
              <a:r>
                <a:rPr lang="ru-RU" sz="1300" b="1" kern="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расчетного размера оплаты труда, численности работников, количества отработанных дней</a:t>
              </a:r>
            </a:p>
            <a:p>
              <a:pPr defTabSz="914400">
                <a:defRPr/>
              </a:pPr>
              <a:r>
                <a:rPr kumimoji="0" lang="ru-RU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                    ! </a:t>
              </a:r>
              <a:r>
                <a:rPr kumimoji="0" lang="ru-RU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На основании</a:t>
              </a:r>
              <a:r>
                <a:rPr kumimoji="0" lang="ru-RU" sz="1300" b="1" i="0" u="none" strike="noStrike" kern="0" cap="none" spc="0" normalizeH="0" noProof="0" dirty="0" smtClean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b="1" kern="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среднесписочной численности за 2019 </a:t>
              </a:r>
              <a:r>
                <a:rPr lang="ru-RU" sz="1300" b="1" kern="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</a:t>
              </a:r>
              <a:endParaRPr kumimoji="0" 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400">
                <a:defRPr/>
              </a:pPr>
              <a:r>
                <a:rPr lang="ru-RU" sz="1300" b="1" kern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b="1" kern="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Выдача </a:t>
              </a:r>
              <a:r>
                <a:rPr lang="ru-RU" sz="13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осуществляется </a:t>
              </a:r>
              <a:r>
                <a:rPr lang="ru-RU" sz="1300" b="1" u="sng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р/с Клиента в </a:t>
              </a:r>
              <a:r>
                <a:rPr lang="ru-RU" sz="1300" b="1" u="sng" kern="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Банке </a:t>
              </a:r>
              <a:r>
                <a:rPr lang="ru-RU" sz="1300" b="1" kern="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</a:t>
              </a:r>
              <a:r>
                <a:rPr lang="ru-RU" sz="1300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последующим перечислением на счета работников Клиента, открытые в </a:t>
              </a:r>
              <a:r>
                <a:rPr lang="ru-RU" sz="1300" b="1" kern="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Банке</a:t>
              </a:r>
              <a:endParaRPr kumimoji="0" lang="ru-RU" sz="13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31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2187" y="3216424"/>
            <a:ext cx="6492629" cy="325267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3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520" y="748155"/>
            <a:ext cx="7665480" cy="887520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обеспечению сделки при кредитовании в рамках постановления № 422</a:t>
            </a:r>
            <a:endParaRPr lang="ru-RU" sz="1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35519" y="1635675"/>
            <a:ext cx="7521464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B04BC11-B60B-412A-83E1-A708314B6B54}"/>
              </a:ext>
            </a:extLst>
          </p:cNvPr>
          <p:cNvSpPr txBox="1"/>
          <p:nvPr/>
        </p:nvSpPr>
        <p:spPr>
          <a:xfrm>
            <a:off x="8345016" y="1652285"/>
            <a:ext cx="15462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ru-RU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параметры ПП 422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04BC11-B60B-412A-83E1-A708314B6B54}"/>
              </a:ext>
            </a:extLst>
          </p:cNvPr>
          <p:cNvSpPr txBox="1"/>
          <p:nvPr/>
        </p:nvSpPr>
        <p:spPr>
          <a:xfrm>
            <a:off x="9964435" y="1652285"/>
            <a:ext cx="15462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ru-RU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параметры Банка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87413" y="264096"/>
            <a:ext cx="1878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1572" y="2978918"/>
            <a:ext cx="10369152" cy="470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Поручительство «ВЭБ. РФ» - не менее 75% ОД (единственное основное обеспечение при соответствии Клиентов дополнительным требованиям) 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ru-RU" sz="2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Иное ликвидное обеспечение – для достижения 100% уровня обеспеченности сделки (для иных Клиентов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7000"/>
              </a:lnSpc>
            </a:pPr>
            <a:endParaRPr lang="ru-RU" sz="2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Поручительство </a:t>
            </a:r>
            <a:r>
              <a:rPr lang="ru-RU" sz="28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бенефициарного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владельца Клиента - для всех категорий Клиентов</a:t>
            </a:r>
            <a:endParaRPr lang="ru-RU" sz="2800" b="1" kern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39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520" y="696144"/>
            <a:ext cx="7665480" cy="887520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предоставляемые для контроля численности работников Клиента при кредитовании в рамках постановления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422</a:t>
            </a:r>
            <a:endParaRPr lang="ru-RU" sz="1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2161440" y="9207049"/>
            <a:ext cx="648072" cy="511175"/>
          </a:xfrm>
        </p:spPr>
        <p:txBody>
          <a:bodyPr/>
          <a:lstStyle/>
          <a:p>
            <a:fld id="{6DDF61C1-2457-E848-BB6B-E1DA9A54977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35520" y="1635675"/>
            <a:ext cx="7521464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249454"/>
              </p:ext>
            </p:extLst>
          </p:nvPr>
        </p:nvGraphicFramePr>
        <p:xfrm>
          <a:off x="928192" y="1992288"/>
          <a:ext cx="10801200" cy="6722774"/>
        </p:xfrm>
        <a:graphic>
          <a:graphicData uri="http://schemas.openxmlformats.org/drawingml/2006/table">
            <a:tbl>
              <a:tblPr firstRow="1" firstCol="1" bandRow="1"/>
              <a:tblGrid>
                <a:gridCol w="5472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182">
                <a:tc>
                  <a:txBody>
                    <a:bodyPr/>
                    <a:lstStyle/>
                    <a:p>
                      <a:pPr marL="0" marR="36830" indent="0" algn="ctr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Документы на этапе экспертизы</a:t>
                      </a:r>
                      <a:endParaRPr lang="ru-RU" sz="1400" baseline="30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830" indent="0" algn="ctr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Документы на этапе</a:t>
                      </a:r>
                      <a:r>
                        <a:rPr lang="ru-RU" sz="1400" b="1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мониторинга</a:t>
                      </a:r>
                      <a:endParaRPr lang="ru-RU" sz="1400" baseline="30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4592">
                <a:tc>
                  <a:txBody>
                    <a:bodyPr/>
                    <a:lstStyle/>
                    <a:p>
                      <a:pPr marL="342900" marR="3683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Сведения о средней списочной численности работников организации за 2019 год</a:t>
                      </a:r>
                      <a:r>
                        <a:rPr lang="ru-RU" sz="14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(с отметкой о получении ФНС) – представляется в ФНС 1 раз в год</a:t>
                      </a:r>
                      <a:endParaRPr lang="ru-RU" sz="1400" b="1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marR="3683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ru-RU" sz="1400" b="1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marR="3683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Штатное расписание по форме №Т-3 (актуальное по состоянию на дату обращения в Банк с заявкой).</a:t>
                      </a:r>
                    </a:p>
                    <a:p>
                      <a:pPr marL="342900" marR="3683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ru-RU" sz="1400" b="1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marR="3683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Сведения/отчет о застрахованных лицах по форме СЗВ-М, поданные в Пенсионный фонд Российской Федерации</a:t>
                      </a:r>
                      <a:r>
                        <a:rPr lang="ru-RU" sz="14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(с отметкой о получении ПФР)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Официальные данные:</a:t>
                      </a:r>
                    </a:p>
                    <a:p>
                      <a:pPr marL="0" marR="3683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1.1. Сведения о застрахованных лицах, поданные Клиентом в ПФР  (с отметкой о получении ПФР)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– представляется ежемесячно не позднее 20-го числа 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3683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3683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 Данные Клиентами:</a:t>
                      </a:r>
                    </a:p>
                    <a:p>
                      <a:pPr marL="0" marR="3683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2.1. Зарплатная ведомость по форме Т-49/Т-51/Т-53</a:t>
                      </a:r>
                    </a:p>
                    <a:p>
                      <a:pPr marL="0" marR="3683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(представляется на каждую выдачу).</a:t>
                      </a:r>
                    </a:p>
                    <a:p>
                      <a:pPr marL="0" marR="3683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2.2. Информация клиента (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факт.численность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работников, которым выплачивается зарплата, период, за который выплачивается зарплата, количество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факт.отработанных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каждым работником дней) - справка Клиента на дату выдачи кредитных средств (транша) для выплаты зарплаты, а также расчет суммы кредита в соответствии с условиями Банка (на каждую выдачу).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87413" y="264096"/>
            <a:ext cx="1878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520" y="748155"/>
            <a:ext cx="7665480" cy="887520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отраслей российской экономики, наиболее пострадавших в условиях ухудшения ситуации в результате распространения новой </a:t>
            </a:r>
            <a:r>
              <a:rPr lang="ru-RU" sz="1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35520" y="1776264"/>
            <a:ext cx="7521464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8493750" y="2352328"/>
            <a:ext cx="3987325" cy="2232248"/>
            <a:chOff x="7899410" y="2154217"/>
            <a:chExt cx="3714994" cy="194949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7899410" y="2154217"/>
              <a:ext cx="3714994" cy="1949490"/>
            </a:xfrm>
            <a:prstGeom prst="roundRect">
              <a:avLst>
                <a:gd name="adj" fmla="val 10000"/>
              </a:avLst>
            </a:prstGeom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alpha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 txBox="1"/>
            <p:nvPr/>
          </p:nvSpPr>
          <p:spPr>
            <a:xfrm>
              <a:off x="7956509" y="2211316"/>
              <a:ext cx="3600796" cy="1835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Постановление Правительства РФ от 03.04.2020 № 434 «Об утверждении перечня отраслей российской экономики, в наибольшей степени пострадавших в условиях ухудшения ситуации в результате распространения новой </a:t>
              </a:r>
              <a:r>
                <a:rPr lang="ru-RU" sz="1600" b="1" dirty="0" err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коронавирусной</a:t>
              </a:r>
              <a:r>
                <a:rPr lang="ru-RU" sz="16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инфекции»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0487413" y="264096"/>
            <a:ext cx="1878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Скругленный прямоугольник 47">
            <a:extLst>
              <a:ext uri="{FF2B5EF4-FFF2-40B4-BE49-F238E27FC236}">
                <a16:creationId xmlns:a16="http://schemas.microsoft.com/office/drawing/2014/main" id="{1EA6826B-70F2-4F43-8B4E-770CB7AFA446}"/>
              </a:ext>
            </a:extLst>
          </p:cNvPr>
          <p:cNvSpPr/>
          <p:nvPr/>
        </p:nvSpPr>
        <p:spPr>
          <a:xfrm>
            <a:off x="550836" y="1848272"/>
            <a:ext cx="7521464" cy="33239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ru-RU" sz="135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Авиаперевозки, аэропортовая деятельность, автоперевозки</a:t>
            </a:r>
          </a:p>
          <a:p>
            <a:pPr marL="540000" lvl="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35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прочего сухопутного пассажирского транспорта</a:t>
            </a:r>
          </a:p>
          <a:p>
            <a:pPr marL="540000" lvl="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35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автомобильного грузового транспорта и услуги по перевозкам</a:t>
            </a:r>
          </a:p>
          <a:p>
            <a:pPr marL="540000" lvl="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35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пассажирского воздушного транспорта</a:t>
            </a:r>
          </a:p>
          <a:p>
            <a:pPr marL="540000" lvl="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35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грузового воздушного транспорта</a:t>
            </a:r>
          </a:p>
          <a:p>
            <a:pPr marL="540000" lvl="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35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автовокзалов и автостанций</a:t>
            </a:r>
          </a:p>
          <a:p>
            <a:pPr marL="540000" lvl="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35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вспомогательная, связанная с воздушным транспортом</a:t>
            </a:r>
          </a:p>
          <a:p>
            <a:pPr lvl="0" defTabSz="914400">
              <a:defRPr/>
            </a:pPr>
            <a:r>
              <a:rPr lang="ru-RU" sz="135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Культура, организация досуга и развлечений</a:t>
            </a:r>
          </a:p>
          <a:p>
            <a:pPr marL="54000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35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творческая, деятельность в области искусства и организации развлечений</a:t>
            </a:r>
          </a:p>
          <a:p>
            <a:pPr marL="54000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35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в области демонстрации кинофильмов</a:t>
            </a:r>
          </a:p>
          <a:p>
            <a:pPr marL="36000" defTabSz="914400">
              <a:defRPr/>
            </a:pPr>
            <a:r>
              <a:rPr lang="ru-RU" sz="135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Физкультурно-оздоровительная деятельность и спорт</a:t>
            </a:r>
          </a:p>
          <a:p>
            <a:pPr marL="54000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35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в области спорта, отдыха и развлечений</a:t>
            </a:r>
          </a:p>
          <a:p>
            <a:pPr marL="54000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35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физкультурно-оздоровительная</a:t>
            </a:r>
          </a:p>
          <a:p>
            <a:pPr marL="54000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35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санаторно-курортных организаций</a:t>
            </a:r>
          </a:p>
        </p:txBody>
      </p:sp>
      <p:sp>
        <p:nvSpPr>
          <p:cNvPr id="12" name="Скругленный прямоугольник 47">
            <a:extLst>
              <a:ext uri="{FF2B5EF4-FFF2-40B4-BE49-F238E27FC236}">
                <a16:creationId xmlns:a16="http://schemas.microsoft.com/office/drawing/2014/main" id="{7540778F-FBD2-4A1D-8C99-A9D782FBA556}"/>
              </a:ext>
            </a:extLst>
          </p:cNvPr>
          <p:cNvSpPr/>
          <p:nvPr/>
        </p:nvSpPr>
        <p:spPr>
          <a:xfrm>
            <a:off x="517337" y="4953048"/>
            <a:ext cx="11773302" cy="418576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ru-RU" sz="135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Деятельность туристических агентств и прочих организаций, предоставляющих услуги в сфере туризма</a:t>
            </a:r>
          </a:p>
          <a:p>
            <a:pPr marL="54000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35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туристических агентств и прочих организаций, предоставляющих услуги в сфере туризма</a:t>
            </a:r>
          </a:p>
          <a:p>
            <a:pPr lvl="0" defTabSz="914400">
              <a:defRPr/>
            </a:pPr>
            <a:r>
              <a:rPr lang="ru-RU" sz="135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Гостиничный бизнес</a:t>
            </a:r>
          </a:p>
          <a:p>
            <a:pPr marL="540000" lvl="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35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по предоставлению мест для временного проживания</a:t>
            </a:r>
          </a:p>
          <a:p>
            <a:pPr lvl="0" defTabSz="914400">
              <a:defRPr/>
            </a:pPr>
            <a:r>
              <a:rPr lang="ru-RU" sz="135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Общественное питание</a:t>
            </a:r>
          </a:p>
          <a:p>
            <a:pPr marL="54000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35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по предоставлению продуктов питания и напитков</a:t>
            </a:r>
          </a:p>
          <a:p>
            <a:pPr lvl="0" defTabSz="914400">
              <a:defRPr/>
            </a:pPr>
            <a:r>
              <a:rPr lang="ru-RU" sz="135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Деятельность организаций дополнительного образования, негосударственных образовательных учреждений</a:t>
            </a:r>
          </a:p>
          <a:p>
            <a:pPr marL="540000" lvl="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35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дополнительное детей и взрослых</a:t>
            </a:r>
          </a:p>
          <a:p>
            <a:pPr marL="540000" lvl="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35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услуг по дневному уходу за детьми</a:t>
            </a:r>
          </a:p>
          <a:p>
            <a:pPr lvl="0" defTabSz="914400">
              <a:defRPr/>
            </a:pPr>
            <a:r>
              <a:rPr lang="ru-RU" sz="135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Деятельность по организации конференций и выставок</a:t>
            </a:r>
          </a:p>
          <a:p>
            <a:pPr marL="54000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35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по организации конференций и выставок</a:t>
            </a:r>
          </a:p>
          <a:p>
            <a:pPr lvl="0" defTabSz="914400">
              <a:defRPr/>
            </a:pPr>
            <a:r>
              <a:rPr lang="ru-RU" sz="135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Деятельность по предоставлению бытовых услуг населению (ремонт, стирка, химчистка, услуги парикмахерских и салонов красоты)</a:t>
            </a:r>
          </a:p>
          <a:p>
            <a:pPr marL="540000" lvl="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35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компьютеров, предметов личного потребления и хозяйственно-бытового назначения</a:t>
            </a:r>
          </a:p>
          <a:p>
            <a:pPr marL="540000" lvl="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35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Стирка и химическая чистка текстильных и меховых изделий</a:t>
            </a:r>
          </a:p>
          <a:p>
            <a:pPr marL="540000" lvl="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35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услуг парикмахерскими и салонами красоты</a:t>
            </a:r>
          </a:p>
          <a:p>
            <a:pPr lvl="0" defTabSz="914400">
              <a:defRPr/>
            </a:pPr>
            <a:r>
              <a:rPr lang="ru-RU" sz="135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Деятельность в области здравоохранения</a:t>
            </a:r>
          </a:p>
          <a:p>
            <a:pPr marL="54000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35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Стоматологическая практика</a:t>
            </a:r>
          </a:p>
          <a:p>
            <a:pPr marL="36000" defTabSz="914400">
              <a:defRPr/>
            </a:pPr>
            <a:r>
              <a:rPr lang="ru-RU" sz="135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Розничная торговля непродовольственными товарами (в проекте)</a:t>
            </a:r>
          </a:p>
        </p:txBody>
      </p:sp>
    </p:spTree>
    <p:extLst>
      <p:ext uri="{BB962C8B-B14F-4D97-AF65-F5344CB8AC3E}">
        <p14:creationId xmlns:p14="http://schemas.microsoft.com/office/powerpoint/2010/main" val="24587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oMdboPxqmxk9sWjSYEk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oGcoftxcLxfaN2KO4h6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GhR_jEzypHh2Upt6zw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45RnXPnJEdfjWvR5cdj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dYS_QxBVv9AMhmg1tXV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rm Format - template_Blue">
  <a:themeElements>
    <a:clrScheme name="РСБ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33333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9525">
          <a:noFill/>
        </a:ln>
      </a:spPr>
      <a:bodyPr rtlCol="0" anchor="ctr"/>
      <a:lstStyle>
        <a:defPPr algn="l">
          <a:defRPr sz="16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УГМК">
        <a:dk1>
          <a:srgbClr val="000000"/>
        </a:dk1>
        <a:lt1>
          <a:srgbClr val="FFFFFF"/>
        </a:lt1>
        <a:dk2>
          <a:srgbClr val="565C6C"/>
        </a:dk2>
        <a:lt2>
          <a:srgbClr val="DBEFF9"/>
        </a:lt2>
        <a:accent1>
          <a:srgbClr val="DCE2EC"/>
        </a:accent1>
        <a:accent2>
          <a:srgbClr val="003EAB"/>
        </a:accent2>
        <a:accent3>
          <a:srgbClr val="009DE2"/>
        </a:accent3>
        <a:accent4>
          <a:srgbClr val="565C6C"/>
        </a:accent4>
        <a:accent5>
          <a:srgbClr val="FF7675"/>
        </a:accent5>
        <a:accent6>
          <a:srgbClr val="C8BCC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РоссельхозБанк (RSHB) 4x3.potx" id="{71569C02-40C5-4F2D-ADBB-DC173588E1BF}" vid="{C5B0BF87-2EF8-46AB-9EA0-C4F2E2C11BC1}"/>
    </a:ext>
  </a:extLst>
</a:theme>
</file>

<file path=ppt/theme/theme3.xml><?xml version="1.0" encoding="utf-8"?>
<a:theme xmlns:a="http://schemas.openxmlformats.org/drawingml/2006/main" name="1_RSHB">
  <a:themeElements>
    <a:clrScheme name="RSHB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SHB_Template_(4x3)_РСХБ_Россельхозбанк.potx" id="{7E1B7E84-3B52-4B0E-BD93-C3CF05B086E6}" vid="{0E36FA6A-9B1B-4934-9176-EA77B10C6358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52950336B55544FA3AA4EFF86A9371E" ma:contentTypeVersion="0" ma:contentTypeDescription="Создание документа." ma:contentTypeScope="" ma:versionID="da2feb1ccafde869f4100c777494835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00E8B3-183E-49CC-945D-027EE99C3A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D3C239-E39E-431C-A4F6-72056D9365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E8A5796-0647-4C33-BF70-F81F121AAFB9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65941</TotalTime>
  <Words>1139</Words>
  <Application>Microsoft Office PowerPoint</Application>
  <PresentationFormat>A3 (297x420 мм)</PresentationFormat>
  <Paragraphs>125</Paragraphs>
  <Slides>8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Courier New</vt:lpstr>
      <vt:lpstr>Times New Roman</vt:lpstr>
      <vt:lpstr>Wingdings</vt:lpstr>
      <vt:lpstr>Тема Office</vt:lpstr>
      <vt:lpstr>Firm Format - template_Blue</vt:lpstr>
      <vt:lpstr>1_RSHB</vt:lpstr>
      <vt:lpstr>think-cell Slide</vt:lpstr>
      <vt:lpstr>О льготном кредитовании для  поддержания и сохранения занятости в соответствии с постановлением Правительства РФ от 02.04.2020 № 422</vt:lpstr>
      <vt:lpstr>Новый механизм господдержки в рамках Постановления Правительства от 02.04.2020 № 422 </vt:lpstr>
      <vt:lpstr>Основные параметры Постановления Правительства РФ  от 02.04.2020 № 422 по льготному кредитованию </vt:lpstr>
      <vt:lpstr>Основные параметры льготного кредитования Банка с учетом Постановления Правительства от 02.04.2020 № 422</vt:lpstr>
      <vt:lpstr>ПРИЛОЖЕНИЯ</vt:lpstr>
      <vt:lpstr>Требования к обеспечению сделки при кредитовании в рамках постановления № 422</vt:lpstr>
      <vt:lpstr>Документы, предоставляемые для контроля численности работников Клиента при кредитовании в рамках постановления № 422</vt:lpstr>
      <vt:lpstr>Перечень отраслей российской экономики, наиболее пострадавших в условиях ухудшения ситуации в результате распространения новой коронавирусной инфекции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Байгелова Жанна Урынбасаровна</dc:creator>
  <cp:lastModifiedBy>Чениб Бэлла Руслановна</cp:lastModifiedBy>
  <cp:revision>2263</cp:revision>
  <cp:lastPrinted>2020-07-17T12:09:55Z</cp:lastPrinted>
  <dcterms:created xsi:type="dcterms:W3CDTF">2017-07-11T13:13:02Z</dcterms:created>
  <dcterms:modified xsi:type="dcterms:W3CDTF">2020-07-21T07:40:24Z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0x010100152950336B55544FA3AA4EFF86A9371E</vt:lpwstr>
  </property>
</Properties>
</file>